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23" r:id="rId1"/>
    <p:sldMasterId id="2147484947" r:id="rId2"/>
    <p:sldMasterId id="2147484959" r:id="rId3"/>
    <p:sldMasterId id="2147484984" r:id="rId4"/>
  </p:sldMasterIdLst>
  <p:notesMasterIdLst>
    <p:notesMasterId r:id="rId39"/>
  </p:notesMasterIdLst>
  <p:handoutMasterIdLst>
    <p:handoutMasterId r:id="rId40"/>
  </p:handoutMasterIdLst>
  <p:sldIdLst>
    <p:sldId id="493" r:id="rId5"/>
    <p:sldId id="429" r:id="rId6"/>
    <p:sldId id="430" r:id="rId7"/>
    <p:sldId id="431" r:id="rId8"/>
    <p:sldId id="432" r:id="rId9"/>
    <p:sldId id="520" r:id="rId10"/>
    <p:sldId id="433" r:id="rId11"/>
    <p:sldId id="434" r:id="rId12"/>
    <p:sldId id="506" r:id="rId13"/>
    <p:sldId id="439" r:id="rId14"/>
    <p:sldId id="440" r:id="rId15"/>
    <p:sldId id="510" r:id="rId16"/>
    <p:sldId id="511" r:id="rId17"/>
    <p:sldId id="475" r:id="rId18"/>
    <p:sldId id="521" r:id="rId19"/>
    <p:sldId id="507" r:id="rId20"/>
    <p:sldId id="522" r:id="rId21"/>
    <p:sldId id="523" r:id="rId22"/>
    <p:sldId id="509" r:id="rId23"/>
    <p:sldId id="512" r:id="rId24"/>
    <p:sldId id="454" r:id="rId25"/>
    <p:sldId id="494" r:id="rId26"/>
    <p:sldId id="513" r:id="rId27"/>
    <p:sldId id="495" r:id="rId28"/>
    <p:sldId id="515" r:id="rId29"/>
    <p:sldId id="517" r:id="rId30"/>
    <p:sldId id="490" r:id="rId31"/>
    <p:sldId id="470" r:id="rId32"/>
    <p:sldId id="464" r:id="rId33"/>
    <p:sldId id="503" r:id="rId34"/>
    <p:sldId id="500" r:id="rId35"/>
    <p:sldId id="492" r:id="rId36"/>
    <p:sldId id="427" r:id="rId37"/>
    <p:sldId id="524" r:id="rId38"/>
  </p:sldIdLst>
  <p:sldSz cx="9144000" cy="6858000" type="screen4x3"/>
  <p:notesSz cx="6858000" cy="118237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0000"/>
    <a:srgbClr val="0000FF"/>
    <a:srgbClr val="660000"/>
    <a:srgbClr val="663300"/>
    <a:srgbClr val="FF9900"/>
    <a:srgbClr val="FFCC00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560" autoAdjust="0"/>
    <p:restoredTop sz="99467" autoAdjust="0"/>
  </p:normalViewPr>
  <p:slideViewPr>
    <p:cSldViewPr>
      <p:cViewPr>
        <p:scale>
          <a:sx n="70" d="100"/>
          <a:sy n="70" d="100"/>
        </p:scale>
        <p:origin x="-1152" y="-180"/>
      </p:cViewPr>
      <p:guideLst>
        <p:guide orient="horz" pos="2387"/>
        <p:guide pos="2880"/>
      </p:guideLst>
    </p:cSldViewPr>
  </p:slideViewPr>
  <p:outlineViewPr>
    <p:cViewPr>
      <p:scale>
        <a:sx n="33" d="100"/>
        <a:sy n="33" d="100"/>
      </p:scale>
      <p:origin x="246" y="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24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24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1229975"/>
            <a:ext cx="29718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24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11229975"/>
            <a:ext cx="29718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F317812-B79F-45A2-9AFD-FD172A2FE1CE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8825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90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90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AC5CFE-AE13-4B51-AD4D-C622FA4B3251}" type="datetimeFigureOut">
              <a:rPr lang="es-ES"/>
              <a:pPr>
                <a:defRPr/>
              </a:pPr>
              <a:t>25/09/2013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73075" y="887413"/>
            <a:ext cx="5911850" cy="4433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_tradnl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5616575"/>
            <a:ext cx="5486400" cy="5319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_tradnl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11229975"/>
            <a:ext cx="2971800" cy="592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11229975"/>
            <a:ext cx="2971800" cy="592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FEDB035-296A-475F-9217-C8A5BD89512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2596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E2DAB-A277-4E83-94A3-0B9C2C3290C8}" type="slidenum">
              <a:rPr lang="es-ES_tradnl" smtClean="0"/>
              <a:pPr/>
              <a:t>1</a:t>
            </a:fld>
            <a:endParaRPr 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35B33-58B2-4FD9-BDBD-8A5794A9AAE9}" type="slidenum">
              <a:rPr lang="es-ES" smtClean="0">
                <a:solidFill>
                  <a:prstClr val="black"/>
                </a:solidFill>
              </a:rPr>
              <a:pPr/>
              <a:t>13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b="1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489A7B-87D3-4DB0-9092-7B142180B3BE}" type="slidenum">
              <a:rPr lang="es-ES_tradnl" smtClean="0">
                <a:solidFill>
                  <a:prstClr val="black"/>
                </a:solidFill>
              </a:rPr>
              <a:pPr/>
              <a:t>14</a:t>
            </a:fld>
            <a:endParaRPr lang="es-ES_tradnl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Molecular modeling of AMP on A</a:t>
            </a:r>
            <a:r>
              <a:rPr lang="en-US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receptor. A) Alignment of docked structures of adenosine (green) and AMP (yellow) on X-ray reference structure of adenosine (purple) inside A</a:t>
            </a:r>
            <a:r>
              <a:rPr lang="en-US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receptor binding pocket.  B) Comparison between the binding of AMP and NECA (PDB: 2YDV). C) Pocket of A</a:t>
            </a:r>
            <a:r>
              <a:rPr lang="en-US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receptor occupied by phosphate group of AMP. </a:t>
            </a:r>
            <a:endParaRPr lang="es-CL" dirty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954822-8F7A-431E-802F-A750B5EFBA6F}" type="slidenum">
              <a:rPr lang="es-ES_tradnl" smtClean="0">
                <a:solidFill>
                  <a:prstClr val="black"/>
                </a:solidFill>
              </a:rPr>
              <a:pPr/>
              <a:t>26</a:t>
            </a:fld>
            <a:endParaRPr lang="es-ES_tradnl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E2DAB-A277-4E83-94A3-0B9C2C3290C8}" type="slidenum">
              <a:rPr lang="es-ES_tradnl" smtClean="0"/>
              <a:pPr/>
              <a:t>34</a:t>
            </a:fld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F4BD-9BA9-4E1D-B962-8437C17F08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021F-278B-4617-8734-6A55F453A3B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F4BD-9BA9-4E1D-B962-8437C17F08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021F-278B-4617-8734-6A55F453A3B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F4BD-9BA9-4E1D-B962-8437C17F08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021F-278B-4617-8734-6A55F453A3B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F4BD-9BA9-4E1D-B962-8437C17F08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021F-278B-4617-8734-6A55F453A3B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F4BD-9BA9-4E1D-B962-8437C17F08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021F-278B-4617-8734-6A55F453A3B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F4BD-9BA9-4E1D-B962-8437C17F08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021F-278B-4617-8734-6A55F453A3B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F4BD-9BA9-4E1D-B962-8437C17F08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021F-278B-4617-8734-6A55F453A3B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F4BD-9BA9-4E1D-B962-8437C17F08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021F-278B-4617-8734-6A55F453A3B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F4BD-9BA9-4E1D-B962-8437C17F08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021F-278B-4617-8734-6A55F453A3B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F4BD-9BA9-4E1D-B962-8437C17F08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021F-278B-4617-8734-6A55F453A3B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F4BD-9BA9-4E1D-B962-8437C17F08E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2021F-278B-4617-8734-6A55F453A3B7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25/09/2013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25/09/2013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4" r:id="rId1"/>
    <p:sldLayoutId id="2147484925" r:id="rId2"/>
    <p:sldLayoutId id="2147484926" r:id="rId3"/>
    <p:sldLayoutId id="2147484927" r:id="rId4"/>
    <p:sldLayoutId id="2147484928" r:id="rId5"/>
    <p:sldLayoutId id="2147484929" r:id="rId6"/>
    <p:sldLayoutId id="2147484930" r:id="rId7"/>
    <p:sldLayoutId id="2147484931" r:id="rId8"/>
    <p:sldLayoutId id="2147484932" r:id="rId9"/>
    <p:sldLayoutId id="2147484933" r:id="rId10"/>
    <p:sldLayoutId id="21474849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25/09/2013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8" r:id="rId1"/>
    <p:sldLayoutId id="2147484949" r:id="rId2"/>
    <p:sldLayoutId id="2147484950" r:id="rId3"/>
    <p:sldLayoutId id="2147484951" r:id="rId4"/>
    <p:sldLayoutId id="2147484952" r:id="rId5"/>
    <p:sldLayoutId id="2147484953" r:id="rId6"/>
    <p:sldLayoutId id="2147484954" r:id="rId7"/>
    <p:sldLayoutId id="2147484955" r:id="rId8"/>
    <p:sldLayoutId id="2147484956" r:id="rId9"/>
    <p:sldLayoutId id="2147484957" r:id="rId10"/>
    <p:sldLayoutId id="21474849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A520669-59A9-485F-A6D2-C85703F80A1E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25/09/2013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7170665-E2FB-4EF3-BE67-B633BA92222D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0" r:id="rId1"/>
    <p:sldLayoutId id="2147484961" r:id="rId2"/>
    <p:sldLayoutId id="2147484962" r:id="rId3"/>
    <p:sldLayoutId id="2147484963" r:id="rId4"/>
    <p:sldLayoutId id="2147484964" r:id="rId5"/>
    <p:sldLayoutId id="2147484965" r:id="rId6"/>
    <p:sldLayoutId id="2147484966" r:id="rId7"/>
    <p:sldLayoutId id="2147484967" r:id="rId8"/>
    <p:sldLayoutId id="2147484968" r:id="rId9"/>
    <p:sldLayoutId id="2147484969" r:id="rId10"/>
    <p:sldLayoutId id="21474849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3B5F4BD-9BA9-4E1D-B962-8437C17F08E2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25/09/2013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C72021F-278B-4617-8734-6A55F453A3B7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5" r:id="rId1"/>
    <p:sldLayoutId id="2147484986" r:id="rId2"/>
    <p:sldLayoutId id="2147484987" r:id="rId3"/>
    <p:sldLayoutId id="2147484988" r:id="rId4"/>
    <p:sldLayoutId id="2147484989" r:id="rId5"/>
    <p:sldLayoutId id="2147484990" r:id="rId6"/>
    <p:sldLayoutId id="2147484991" r:id="rId7"/>
    <p:sldLayoutId id="2147484992" r:id="rId8"/>
    <p:sldLayoutId id="2147484993" r:id="rId9"/>
    <p:sldLayoutId id="2147484994" r:id="rId10"/>
    <p:sldLayoutId id="2147484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4.jpeg"/><Relationship Id="rId4" Type="http://schemas.openxmlformats.org/officeDocument/2006/relationships/image" Target="../media/image49.png"/><Relationship Id="rId9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jpeg"/><Relationship Id="rId5" Type="http://schemas.openxmlformats.org/officeDocument/2006/relationships/image" Target="http://recursos.cnice.mec.es/biosfera/alumno/1ESO/clasica/imagenes/meb.jpg" TargetMode="External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5.png"/><Relationship Id="rId3" Type="http://schemas.openxmlformats.org/officeDocument/2006/relationships/image" Target="../media/image13.jpeg"/><Relationship Id="rId7" Type="http://schemas.openxmlformats.org/officeDocument/2006/relationships/image" Target="../media/image20.emf"/><Relationship Id="rId12" Type="http://schemas.openxmlformats.org/officeDocument/2006/relationships/image" Target="../media/image24.wmf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3.wmf"/><Relationship Id="rId5" Type="http://schemas.openxmlformats.org/officeDocument/2006/relationships/image" Target="../media/image19.emf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1.emf"/><Relationship Id="rId14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10742" t="13437" r="72266" b="74374"/>
          <a:stretch>
            <a:fillRect/>
          </a:stretch>
        </p:blipFill>
        <p:spPr bwMode="auto">
          <a:xfrm>
            <a:off x="6588224" y="4509120"/>
            <a:ext cx="1584176" cy="67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280434" y="2420888"/>
            <a:ext cx="861204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3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Factores de Riesgo Cardiovascular</a:t>
            </a:r>
          </a:p>
          <a:p>
            <a:pPr algn="ctr"/>
            <a:r>
              <a:rPr lang="es-ES_tradnl" sz="3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Actividad Protectora de Frutas y Verduras</a:t>
            </a:r>
            <a:endParaRPr lang="es-ES_tradnl" sz="32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9051" t="9469" r="27781" b="15719"/>
          <a:stretch>
            <a:fillRect/>
          </a:stretch>
        </p:blipFill>
        <p:spPr bwMode="auto">
          <a:xfrm>
            <a:off x="3923928" y="4293096"/>
            <a:ext cx="1136968" cy="110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16322" t="32110" r="69842" b="37375"/>
          <a:stretch>
            <a:fillRect/>
          </a:stretch>
        </p:blipFill>
        <p:spPr bwMode="auto">
          <a:xfrm>
            <a:off x="269435" y="164769"/>
            <a:ext cx="774173" cy="95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3635921" y="3645024"/>
            <a:ext cx="1728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i="1" dirty="0" smtClean="0"/>
              <a:t>Prof. Iván Palomo</a:t>
            </a:r>
            <a:endParaRPr lang="es-CL" sz="1400" b="1" i="1" dirty="0"/>
          </a:p>
        </p:txBody>
      </p:sp>
      <p:pic>
        <p:nvPicPr>
          <p:cNvPr id="11" name="10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37112"/>
            <a:ext cx="1495150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72008"/>
            <a:ext cx="2376264" cy="980728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3727228" y="6309320"/>
            <a:ext cx="1564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 smtClean="0"/>
              <a:t>26 Septiembre 2013</a:t>
            </a:r>
            <a:endParaRPr lang="es-CL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7" y="414353"/>
            <a:ext cx="8929717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9330"/>
            <a:ext cx="5857916" cy="51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Elipse"/>
          <p:cNvSpPr/>
          <p:nvPr/>
        </p:nvSpPr>
        <p:spPr>
          <a:xfrm>
            <a:off x="5429256" y="928670"/>
            <a:ext cx="642942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8572528" y="2143116"/>
            <a:ext cx="428596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6398340"/>
            <a:ext cx="4572032" cy="24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8 Conector recto"/>
          <p:cNvCxnSpPr/>
          <p:nvPr/>
        </p:nvCxnSpPr>
        <p:spPr>
          <a:xfrm>
            <a:off x="8572528" y="2357430"/>
            <a:ext cx="428596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8572528" y="3214686"/>
            <a:ext cx="428596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214282" y="3355974"/>
            <a:ext cx="857256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214314" y="2000240"/>
            <a:ext cx="135729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0" y="285728"/>
            <a:ext cx="9144000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73197" y="201019"/>
            <a:ext cx="7543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32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SM: </a:t>
            </a:r>
            <a:r>
              <a:rPr lang="es-ES" sz="3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Intervención con Actividad Física</a:t>
            </a:r>
            <a:endParaRPr lang="es-ES" sz="32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0" y="785794"/>
            <a:ext cx="2071670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715140" y="5715016"/>
            <a:ext cx="1324402" cy="76944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100" dirty="0" smtClean="0">
                <a:solidFill>
                  <a:prstClr val="black"/>
                </a:solidFill>
                <a:latin typeface="Calibri"/>
              </a:rPr>
              <a:t>Actividad física: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100" dirty="0" smtClean="0">
                <a:solidFill>
                  <a:prstClr val="black"/>
                </a:solidFill>
                <a:latin typeface="Calibri"/>
              </a:rPr>
              <a:t>    3 veces/</a:t>
            </a:r>
            <a:r>
              <a:rPr lang="es-ES" sz="1100" dirty="0" err="1" smtClean="0">
                <a:solidFill>
                  <a:prstClr val="black"/>
                </a:solidFill>
                <a:latin typeface="Calibri"/>
              </a:rPr>
              <a:t>sem</a:t>
            </a:r>
            <a:r>
              <a:rPr lang="es-ES" sz="1100" dirty="0" smtClean="0">
                <a:solidFill>
                  <a:prstClr val="black"/>
                </a:solidFill>
                <a:latin typeface="Calibri"/>
              </a:rPr>
              <a:t> (1 h)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100" dirty="0" smtClean="0">
                <a:solidFill>
                  <a:prstClr val="black"/>
                </a:solidFill>
                <a:latin typeface="Calibri"/>
              </a:rPr>
              <a:t>    3 meses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100" dirty="0" smtClean="0">
                <a:solidFill>
                  <a:prstClr val="black"/>
                </a:solidFill>
                <a:latin typeface="Calibri"/>
              </a:rPr>
              <a:t>Educación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422" y="4568107"/>
            <a:ext cx="3920120" cy="21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315695"/>
            <a:ext cx="4500594" cy="21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298" y="4771979"/>
            <a:ext cx="3432101" cy="15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071546"/>
            <a:ext cx="521934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19 CuadroTexto"/>
          <p:cNvSpPr txBox="1"/>
          <p:nvPr/>
        </p:nvSpPr>
        <p:spPr>
          <a:xfrm>
            <a:off x="2272492" y="252691"/>
            <a:ext cx="4387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SM: </a:t>
            </a:r>
            <a:r>
              <a:rPr lang="es-ES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Modelo </a:t>
            </a:r>
            <a:r>
              <a:rPr lang="es-ES" sz="28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Murino</a:t>
            </a:r>
            <a:r>
              <a:rPr lang="es-ES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(CF-1) </a:t>
            </a:r>
            <a:endParaRPr lang="es-ES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2450" y="1285860"/>
            <a:ext cx="1371441" cy="225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51081" y="1375143"/>
            <a:ext cx="1250075" cy="219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93825" y="3571876"/>
            <a:ext cx="1383577" cy="2190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321736" y="5929330"/>
            <a:ext cx="475085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CL" sz="9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Rodrigo Moore-Carrasco</a:t>
            </a:r>
            <a:r>
              <a:rPr lang="es-CL" sz="9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s-CL" sz="900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Nathalie</a:t>
            </a:r>
            <a:r>
              <a:rPr lang="es-CL" sz="9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Sandoval, María Reyes, Luis Bustamante, Wendy Donoso, Alvaro Quilodrán, Amalia Neira,  Simón Navarrete, Iván Razmilic, José A. Yuri, Iván Palomo. </a:t>
            </a:r>
            <a:r>
              <a:rPr lang="en-US" sz="9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Apple Peel Supplemented Diet Reduces Parameters of Metabolic Syndrome in Mice.   </a:t>
            </a:r>
            <a:r>
              <a:rPr lang="es-CL" sz="800" i="1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Submited</a:t>
            </a:r>
            <a:endParaRPr lang="es-CL" sz="1050" i="1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25" name="Picture 9" descr="PIFRECV-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10581" y="6507186"/>
            <a:ext cx="719137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25 Rectángulo"/>
          <p:cNvSpPr/>
          <p:nvPr/>
        </p:nvSpPr>
        <p:spPr>
          <a:xfrm>
            <a:off x="7215206" y="3143248"/>
            <a:ext cx="285752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8072462" y="5357826"/>
            <a:ext cx="285752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8786842" y="3143248"/>
            <a:ext cx="285752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0" y="2895897"/>
            <a:ext cx="26161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200" dirty="0" smtClean="0">
                <a:solidFill>
                  <a:srgbClr val="FF0000"/>
                </a:solidFill>
                <a:latin typeface="Calibri"/>
              </a:rPr>
              <a:t>*</a:t>
            </a:r>
            <a:endParaRPr lang="es-ES" sz="3200" dirty="0" smtClean="0">
              <a:solidFill>
                <a:srgbClr val="FF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200" dirty="0" smtClean="0">
              <a:solidFill>
                <a:srgbClr val="FF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200" dirty="0" smtClean="0">
                <a:solidFill>
                  <a:srgbClr val="FF0000"/>
                </a:solidFill>
                <a:latin typeface="Calibri"/>
              </a:rPr>
              <a:t>*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300" dirty="0" smtClean="0">
              <a:solidFill>
                <a:srgbClr val="FF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1200" dirty="0" smtClean="0">
              <a:solidFill>
                <a:srgbClr val="FF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200" dirty="0" smtClean="0">
                <a:solidFill>
                  <a:srgbClr val="FF0000"/>
                </a:solidFill>
                <a:latin typeface="Calibri"/>
              </a:rPr>
              <a:t>*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6505946" y="1151737"/>
            <a:ext cx="756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200" dirty="0" smtClean="0">
                <a:solidFill>
                  <a:srgbClr val="FF0000"/>
                </a:solidFill>
                <a:latin typeface="Calibri"/>
              </a:rPr>
              <a:t>Presión S</a:t>
            </a:r>
            <a:endParaRPr lang="es-ES" sz="1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8096741" y="1151737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200" dirty="0" err="1" smtClean="0">
                <a:solidFill>
                  <a:srgbClr val="FF0000"/>
                </a:solidFill>
                <a:latin typeface="Calibri"/>
              </a:rPr>
              <a:t>Insulinemia</a:t>
            </a:r>
            <a:endParaRPr lang="es-ES" sz="1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7446064" y="3571876"/>
            <a:ext cx="5549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100" dirty="0" smtClean="0">
                <a:solidFill>
                  <a:srgbClr val="FF0000"/>
                </a:solidFill>
                <a:latin typeface="Calibri"/>
              </a:rPr>
              <a:t>ADMA</a:t>
            </a:r>
            <a:endParaRPr lang="es-ES" sz="11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7106" name="Picture 2" descr="C:\Documents and Settings\usuario\Escritorio\ratone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5140" y="214290"/>
            <a:ext cx="658838" cy="716816"/>
          </a:xfrm>
          <a:prstGeom prst="rect">
            <a:avLst/>
          </a:prstGeom>
          <a:noFill/>
        </p:spPr>
      </p:pic>
      <p:sp>
        <p:nvSpPr>
          <p:cNvPr id="29" name="28 Elipse"/>
          <p:cNvSpPr/>
          <p:nvPr/>
        </p:nvSpPr>
        <p:spPr>
          <a:xfrm>
            <a:off x="2071670" y="1285860"/>
            <a:ext cx="714380" cy="21431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33" name="32 Elipse"/>
          <p:cNvSpPr/>
          <p:nvPr/>
        </p:nvSpPr>
        <p:spPr>
          <a:xfrm>
            <a:off x="4000496" y="1285860"/>
            <a:ext cx="714380" cy="21431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7" grpId="0" animBg="1"/>
      <p:bldP spid="28" grpId="0" animBg="1"/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7 Grupo"/>
          <p:cNvGrpSpPr/>
          <p:nvPr/>
        </p:nvGrpSpPr>
        <p:grpSpPr>
          <a:xfrm>
            <a:off x="1142976" y="2843608"/>
            <a:ext cx="7572428" cy="4041776"/>
            <a:chOff x="1142976" y="2643182"/>
            <a:chExt cx="7572428" cy="4041776"/>
          </a:xfrm>
        </p:grpSpPr>
        <p:grpSp>
          <p:nvGrpSpPr>
            <p:cNvPr id="6" name="9 Grupo"/>
            <p:cNvGrpSpPr/>
            <p:nvPr/>
          </p:nvGrpSpPr>
          <p:grpSpPr>
            <a:xfrm>
              <a:off x="1142976" y="2643182"/>
              <a:ext cx="7572428" cy="4041776"/>
              <a:chOff x="1142976" y="2643182"/>
              <a:chExt cx="7572428" cy="4041776"/>
            </a:xfrm>
          </p:grpSpPr>
          <p:pic>
            <p:nvPicPr>
              <p:cNvPr id="107523" name="Picture 3" descr="C:\Documents and Settings\usuario\Escritorio\Imagen2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42976" y="2786058"/>
                <a:ext cx="7361237" cy="3898900"/>
              </a:xfrm>
              <a:prstGeom prst="rect">
                <a:avLst/>
              </a:prstGeom>
              <a:noFill/>
            </p:spPr>
          </p:pic>
          <p:sp>
            <p:nvSpPr>
              <p:cNvPr id="7" name="6 Rectángulo"/>
              <p:cNvSpPr/>
              <p:nvPr/>
            </p:nvSpPr>
            <p:spPr>
              <a:xfrm>
                <a:off x="7643834" y="2786058"/>
                <a:ext cx="857256" cy="5000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1714480" y="2643182"/>
                <a:ext cx="1214446" cy="10001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7643834" y="3786190"/>
                <a:ext cx="1071570" cy="24288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5852" y="3000372"/>
              <a:ext cx="582939" cy="52897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4" name="Picture 4" descr="Linfocito T. Imagen tomada de http://www.ugr.es/~inmuno/Licenciaturas/linfo.jpg&amp;imgrefurl=http://www.ugr.es/~inmuno/Licenciaturas/microfot_linfocito.htm&amp;h=645&amp;w=651&amp;sz=20&amp;hl=es&amp;start=1&amp;tbnid=DVaitXx-f_mvZM:&amp;tbnh=137&amp;tbnw=138&amp;prev=/images%3Fq%3Dmicroscopio%2Belectr%25C3%25B3nico%2Bde%2Bbarrido%26gbv%3D2%26svnum%3D10%26hl%3Des"/>
            <p:cNvPicPr>
              <a:picLocks noChangeAspect="1" noChangeArrowheads="1"/>
            </p:cNvPicPr>
            <p:nvPr/>
          </p:nvPicPr>
          <p:blipFill>
            <a:blip r:embed="rId4" r:link="rId5" cstate="print"/>
            <a:srcRect/>
            <a:stretch>
              <a:fillRect/>
            </a:stretch>
          </p:blipFill>
          <p:spPr bwMode="auto">
            <a:xfrm>
              <a:off x="3929058" y="3222653"/>
              <a:ext cx="929951" cy="920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15 Grupo"/>
          <p:cNvGrpSpPr/>
          <p:nvPr/>
        </p:nvGrpSpPr>
        <p:grpSpPr>
          <a:xfrm>
            <a:off x="357158" y="570340"/>
            <a:ext cx="2857520" cy="1857388"/>
            <a:chOff x="357158" y="214290"/>
            <a:chExt cx="2857520" cy="1857388"/>
          </a:xfrm>
        </p:grpSpPr>
        <p:pic>
          <p:nvPicPr>
            <p:cNvPr id="107522" name="Picture 2" descr="C:\Documents and Settings\usuario\Escritorio\Imagen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472" y="428604"/>
              <a:ext cx="1219904" cy="1411275"/>
            </a:xfrm>
            <a:prstGeom prst="rect">
              <a:avLst/>
            </a:prstGeom>
            <a:noFill/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28860" y="1000108"/>
              <a:ext cx="582939" cy="52897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12" name="11 Flecha derecha"/>
            <p:cNvSpPr/>
            <p:nvPr/>
          </p:nvSpPr>
          <p:spPr>
            <a:xfrm>
              <a:off x="2071670" y="1142984"/>
              <a:ext cx="142876" cy="285752"/>
            </a:xfrm>
            <a:prstGeom prst="rightArrow">
              <a:avLst/>
            </a:prstGeom>
            <a:noFill/>
            <a:ln w="952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357158" y="214290"/>
              <a:ext cx="2857520" cy="1857388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16 Grupo"/>
          <p:cNvGrpSpPr/>
          <p:nvPr/>
        </p:nvGrpSpPr>
        <p:grpSpPr>
          <a:xfrm>
            <a:off x="4286248" y="570340"/>
            <a:ext cx="4000528" cy="2714644"/>
            <a:chOff x="4286248" y="214290"/>
            <a:chExt cx="4000528" cy="2714644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57686" y="357166"/>
              <a:ext cx="3882536" cy="2571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14 Rectángulo"/>
            <p:cNvSpPr/>
            <p:nvPr/>
          </p:nvSpPr>
          <p:spPr>
            <a:xfrm>
              <a:off x="4286248" y="214290"/>
              <a:ext cx="4000528" cy="2571768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19" name="18 CuadroTexto"/>
          <p:cNvSpPr txBox="1"/>
          <p:nvPr/>
        </p:nvSpPr>
        <p:spPr>
          <a:xfrm>
            <a:off x="4736855" y="420093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 smtClean="0">
                <a:solidFill>
                  <a:srgbClr val="4F81BD">
                    <a:lumMod val="75000"/>
                  </a:srgbClr>
                </a:solidFill>
                <a:latin typeface="Agency FB" pitchFamily="34" charset="0"/>
              </a:rPr>
              <a:t>Secreción</a:t>
            </a:r>
            <a:endParaRPr lang="es-ES" b="1" dirty="0">
              <a:solidFill>
                <a:srgbClr val="4F81BD">
                  <a:lumMod val="75000"/>
                </a:srgbClr>
              </a:solidFill>
              <a:latin typeface="Agency FB" pitchFamily="34" charset="0"/>
            </a:endParaRPr>
          </a:p>
        </p:txBody>
      </p:sp>
      <p:sp>
        <p:nvSpPr>
          <p:cNvPr id="20" name="19 Triángulo isósceles"/>
          <p:cNvSpPr/>
          <p:nvPr/>
        </p:nvSpPr>
        <p:spPr>
          <a:xfrm>
            <a:off x="2786050" y="5343938"/>
            <a:ext cx="500066" cy="100013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691680" y="4554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4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Aterogénesis</a:t>
            </a:r>
            <a:r>
              <a:rPr lang="es-ES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 Rol de las Plaquetas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9" r="2578" b="22848"/>
          <a:stretch/>
        </p:blipFill>
        <p:spPr>
          <a:xfrm>
            <a:off x="-178216" y="2000240"/>
            <a:ext cx="8908304" cy="3367661"/>
          </a:xfrm>
          <a:prstGeom prst="rect">
            <a:avLst/>
          </a:prstGeom>
        </p:spPr>
      </p:pic>
      <p:sp>
        <p:nvSpPr>
          <p:cNvPr id="3" name="Llamada de flecha hacia abajo 5"/>
          <p:cNvSpPr/>
          <p:nvPr/>
        </p:nvSpPr>
        <p:spPr>
          <a:xfrm>
            <a:off x="2727245" y="4810747"/>
            <a:ext cx="1776213" cy="234450"/>
          </a:xfrm>
          <a:prstGeom prst="downArrowCallout">
            <a:avLst>
              <a:gd name="adj1" fmla="val 25000"/>
              <a:gd name="adj2" fmla="val 0"/>
              <a:gd name="adj3" fmla="val 701"/>
              <a:gd name="adj4" fmla="val 99299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dirty="0" smtClean="0">
                <a:solidFill>
                  <a:prstClr val="black"/>
                </a:solidFill>
              </a:rPr>
              <a:t>Adventicia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4" name="Recortar rectángulo de esquina sencilla 7"/>
          <p:cNvSpPr/>
          <p:nvPr/>
        </p:nvSpPr>
        <p:spPr>
          <a:xfrm>
            <a:off x="791996" y="4386738"/>
            <a:ext cx="1512136" cy="250339"/>
          </a:xfrm>
          <a:prstGeom prst="snip1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dirty="0" smtClean="0">
                <a:solidFill>
                  <a:prstClr val="black"/>
                </a:solidFill>
              </a:rPr>
              <a:t>Endotelio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5" name="Llamada de flecha a la izquierda 9"/>
          <p:cNvSpPr/>
          <p:nvPr/>
        </p:nvSpPr>
        <p:spPr>
          <a:xfrm>
            <a:off x="321818" y="4611539"/>
            <a:ext cx="1313954" cy="401875"/>
          </a:xfrm>
          <a:prstGeom prst="leftArrowCallout">
            <a:avLst>
              <a:gd name="adj1" fmla="val 8094"/>
              <a:gd name="adj2" fmla="val 4047"/>
              <a:gd name="adj3" fmla="val 0"/>
              <a:gd name="adj4" fmla="val 9950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 smtClean="0">
              <a:solidFill>
                <a:prstClr val="black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dirty="0">
                <a:solidFill>
                  <a:prstClr val="black"/>
                </a:solidFill>
              </a:rPr>
              <a:t>M</a:t>
            </a:r>
            <a:r>
              <a:rPr lang="es-ES" dirty="0" smtClean="0">
                <a:solidFill>
                  <a:prstClr val="black"/>
                </a:solidFill>
              </a:rPr>
              <a:t>edia</a:t>
            </a:r>
            <a:endParaRPr lang="es-ES" dirty="0">
              <a:solidFill>
                <a:prstClr val="black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Recortar rectángulo de esquina sencilla 8"/>
          <p:cNvSpPr/>
          <p:nvPr/>
        </p:nvSpPr>
        <p:spPr>
          <a:xfrm>
            <a:off x="2304132" y="4524857"/>
            <a:ext cx="1512136" cy="250339"/>
          </a:xfrm>
          <a:prstGeom prst="snip1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dirty="0" smtClean="0">
                <a:solidFill>
                  <a:prstClr val="black"/>
                </a:solidFill>
              </a:rPr>
              <a:t>Intima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120604" y="2077042"/>
            <a:ext cx="2202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400" b="1" dirty="0" smtClean="0">
                <a:solidFill>
                  <a:srgbClr val="0033CC"/>
                </a:solidFill>
                <a:latin typeface="Calibri"/>
              </a:rPr>
              <a:t>Rol clásico de las Plaquetas</a:t>
            </a:r>
            <a:endParaRPr lang="es-ES" sz="1400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150469" y="5166382"/>
            <a:ext cx="124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 smtClean="0">
                <a:solidFill>
                  <a:srgbClr val="0033CC"/>
                </a:solidFill>
                <a:latin typeface="Calibri"/>
              </a:rPr>
              <a:t>Disfunción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 smtClean="0">
                <a:solidFill>
                  <a:srgbClr val="0033CC"/>
                </a:solidFill>
                <a:latin typeface="Calibri"/>
              </a:rPr>
              <a:t>  endotelial</a:t>
            </a:r>
            <a:endParaRPr lang="es-ES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507791" y="5166382"/>
            <a:ext cx="13515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 smtClean="0">
                <a:solidFill>
                  <a:srgbClr val="FF0000"/>
                </a:solidFill>
                <a:latin typeface="Calibri"/>
              </a:rPr>
              <a:t>Plaquetas: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 smtClean="0">
                <a:solidFill>
                  <a:srgbClr val="0033CC"/>
                </a:solidFill>
                <a:latin typeface="Calibri"/>
              </a:rPr>
              <a:t>  </a:t>
            </a:r>
            <a:r>
              <a:rPr lang="es-ES" dirty="0" smtClean="0">
                <a:solidFill>
                  <a:srgbClr val="0033CC"/>
                </a:solidFill>
                <a:latin typeface="Calibri"/>
              </a:rPr>
              <a:t>Adhesión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dirty="0" smtClean="0">
                <a:solidFill>
                  <a:srgbClr val="0033CC"/>
                </a:solidFill>
                <a:latin typeface="Calibri"/>
              </a:rPr>
              <a:t>  </a:t>
            </a:r>
            <a:r>
              <a:rPr lang="es-ES" i="1" dirty="0" err="1" smtClean="0">
                <a:solidFill>
                  <a:srgbClr val="0033CC"/>
                </a:solidFill>
                <a:latin typeface="Calibri"/>
              </a:rPr>
              <a:t>Spreading</a:t>
            </a:r>
            <a:endParaRPr lang="es-ES" i="1" dirty="0" smtClean="0">
              <a:solidFill>
                <a:srgbClr val="0033CC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dirty="0" smtClean="0">
                <a:solidFill>
                  <a:srgbClr val="0033CC"/>
                </a:solidFill>
                <a:latin typeface="Calibri"/>
              </a:rPr>
              <a:t>  Secreción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dirty="0" smtClean="0">
                <a:solidFill>
                  <a:srgbClr val="0033CC"/>
                </a:solidFill>
                <a:latin typeface="Calibri"/>
              </a:rPr>
              <a:t>  Agregación</a:t>
            </a:r>
            <a:endParaRPr lang="es-ES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036594" y="5166382"/>
            <a:ext cx="1248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 smtClean="0">
                <a:solidFill>
                  <a:srgbClr val="0033CC"/>
                </a:solidFill>
                <a:latin typeface="Calibri"/>
              </a:rPr>
              <a:t>Adhesión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 smtClean="0">
                <a:solidFill>
                  <a:srgbClr val="0033CC"/>
                </a:solidFill>
                <a:latin typeface="Calibri"/>
              </a:rPr>
              <a:t>  leucocitos</a:t>
            </a:r>
            <a:endParaRPr lang="es-ES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536792" y="5497313"/>
            <a:ext cx="1141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 smtClean="0">
                <a:solidFill>
                  <a:srgbClr val="0033CC"/>
                </a:solidFill>
                <a:latin typeface="Calibri"/>
              </a:rPr>
              <a:t>Colesterol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 smtClean="0">
                <a:solidFill>
                  <a:srgbClr val="0033CC"/>
                </a:solidFill>
                <a:latin typeface="Calibri"/>
              </a:rPr>
              <a:t>…</a:t>
            </a:r>
            <a:endParaRPr lang="es-ES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893322" y="1643050"/>
            <a:ext cx="779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400" b="1" dirty="0" smtClean="0">
                <a:solidFill>
                  <a:srgbClr val="FF0000"/>
                </a:solidFill>
                <a:latin typeface="Calibri"/>
              </a:rPr>
              <a:t>           </a:t>
            </a:r>
            <a:r>
              <a:rPr lang="es-ES" sz="2400" b="1" dirty="0" err="1" smtClean="0">
                <a:solidFill>
                  <a:srgbClr val="FF0000"/>
                </a:solidFill>
                <a:latin typeface="Calibri"/>
              </a:rPr>
              <a:t>Aterogénesis</a:t>
            </a:r>
            <a:r>
              <a:rPr lang="es-ES" sz="2400" b="1" dirty="0" smtClean="0">
                <a:solidFill>
                  <a:srgbClr val="FF0000"/>
                </a:solidFill>
                <a:latin typeface="Calibri"/>
              </a:rPr>
              <a:t>                                        Trombosis arterial</a:t>
            </a:r>
            <a:endParaRPr lang="es-ES" sz="2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6965552" y="2782669"/>
            <a:ext cx="1500198" cy="150019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1150469" y="1571612"/>
            <a:ext cx="2857520" cy="507209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4143372" y="1571612"/>
            <a:ext cx="4643470" cy="4786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4500562" y="1357298"/>
            <a:ext cx="3857652" cy="5105135"/>
            <a:chOff x="4500562" y="1357298"/>
            <a:chExt cx="3857652" cy="5105135"/>
          </a:xfrm>
        </p:grpSpPr>
        <p:pic>
          <p:nvPicPr>
            <p:cNvPr id="22" name="Imagen 2" descr="IMG_0004 100x"/>
            <p:cNvPicPr>
              <a:picLocks noChangeAspect="1" noChangeArrowheads="1"/>
            </p:cNvPicPr>
            <p:nvPr/>
          </p:nvPicPr>
          <p:blipFill>
            <a:blip r:embed="rId4" cstate="print">
              <a:lum bright="20000" contrast="40000"/>
            </a:blip>
            <a:srcRect/>
            <a:stretch>
              <a:fillRect/>
            </a:stretch>
          </p:blipFill>
          <p:spPr bwMode="auto">
            <a:xfrm>
              <a:off x="4929190" y="3929066"/>
              <a:ext cx="3143272" cy="2071702"/>
            </a:xfrm>
            <a:prstGeom prst="rect">
              <a:avLst/>
            </a:prstGeom>
            <a:noFill/>
            <a:ln w="6350">
              <a:noFill/>
            </a:ln>
          </p:spPr>
        </p:pic>
        <p:grpSp>
          <p:nvGrpSpPr>
            <p:cNvPr id="7" name="6 Grupo"/>
            <p:cNvGrpSpPr/>
            <p:nvPr/>
          </p:nvGrpSpPr>
          <p:grpSpPr>
            <a:xfrm>
              <a:off x="4500562" y="1357298"/>
              <a:ext cx="3857652" cy="5105135"/>
              <a:chOff x="4500562" y="1357298"/>
              <a:chExt cx="3857652" cy="5105135"/>
            </a:xfrm>
          </p:grpSpPr>
          <p:sp>
            <p:nvSpPr>
              <p:cNvPr id="23" name="22 Rectángulo"/>
              <p:cNvSpPr/>
              <p:nvPr/>
            </p:nvSpPr>
            <p:spPr>
              <a:xfrm>
                <a:off x="5286380" y="6000768"/>
                <a:ext cx="278608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s-CL" sz="1200" dirty="0" smtClean="0">
                    <a:solidFill>
                      <a:prstClr val="black"/>
                    </a:solidFill>
                    <a:latin typeface="Arial Narrow" pitchFamily="34" charset="0"/>
                    <a:ea typeface="¹Å"/>
                    <a:cs typeface="Times New Roman" pitchFamily="18" charset="0"/>
                  </a:rPr>
                  <a:t>Corte de arteria coronaria,  Ratón CF-1 </a:t>
                </a:r>
              </a:p>
              <a:p>
                <a:pPr eaLnBrk="1" hangingPunct="1"/>
                <a:r>
                  <a:rPr lang="es-CL" sz="1200" dirty="0" smtClean="0">
                    <a:solidFill>
                      <a:prstClr val="black"/>
                    </a:solidFill>
                    <a:latin typeface="Arial Narrow" pitchFamily="34" charset="0"/>
                    <a:ea typeface="¹Å"/>
                    <a:cs typeface="Times New Roman" pitchFamily="18" charset="0"/>
                  </a:rPr>
                  <a:t>Dieta Grasa       </a:t>
                </a:r>
                <a:r>
                  <a:rPr lang="es-CL" sz="1200" b="1" dirty="0" smtClean="0">
                    <a:solidFill>
                      <a:prstClr val="black"/>
                    </a:solidFill>
                    <a:latin typeface="Arial Narrow" pitchFamily="34" charset="0"/>
                    <a:ea typeface="¹Å"/>
                    <a:cs typeface="Times New Roman" pitchFamily="18" charset="0"/>
                  </a:rPr>
                  <a:t>Modelo SM-</a:t>
                </a:r>
                <a:r>
                  <a:rPr lang="es-CL" sz="1200" b="1" i="1" dirty="0" err="1" smtClean="0">
                    <a:solidFill>
                      <a:prstClr val="black"/>
                    </a:solidFill>
                    <a:latin typeface="Arial Narrow" pitchFamily="34" charset="0"/>
                    <a:ea typeface="¹Å"/>
                    <a:cs typeface="Times New Roman" pitchFamily="18" charset="0"/>
                  </a:rPr>
                  <a:t>Like</a:t>
                </a:r>
                <a:endParaRPr lang="es-CL" sz="1200" i="1" dirty="0" smtClean="0">
                  <a:solidFill>
                    <a:prstClr val="black"/>
                  </a:solidFill>
                  <a:latin typeface="Arial Narrow" pitchFamily="34" charset="0"/>
                  <a:ea typeface="¹Å"/>
                  <a:cs typeface="Times New Roman" pitchFamily="18" charset="0"/>
                </a:endParaRPr>
              </a:p>
            </p:txBody>
          </p:sp>
          <p:sp>
            <p:nvSpPr>
              <p:cNvPr id="24" name="23 Elipse"/>
              <p:cNvSpPr/>
              <p:nvPr/>
            </p:nvSpPr>
            <p:spPr>
              <a:xfrm rot="2529841">
                <a:off x="6624461" y="4699675"/>
                <a:ext cx="1214446" cy="198000"/>
              </a:xfrm>
              <a:prstGeom prst="ellipse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24 Elipse"/>
              <p:cNvSpPr/>
              <p:nvPr/>
            </p:nvSpPr>
            <p:spPr>
              <a:xfrm rot="349284">
                <a:off x="6724166" y="5036312"/>
                <a:ext cx="714380" cy="214314"/>
              </a:xfrm>
              <a:prstGeom prst="ellipse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ES">
                  <a:solidFill>
                    <a:prstClr val="white"/>
                  </a:solidFill>
                </a:endParaRPr>
              </a:p>
            </p:txBody>
          </p:sp>
          <p:pic>
            <p:nvPicPr>
              <p:cNvPr id="26" name="Imagen 1" descr="IMG_0001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20000" contrast="20000"/>
              </a:blip>
              <a:srcRect/>
              <a:stretch>
                <a:fillRect/>
              </a:stretch>
            </p:blipFill>
            <p:spPr bwMode="auto">
              <a:xfrm>
                <a:off x="4500562" y="1357298"/>
                <a:ext cx="3857652" cy="2071702"/>
              </a:xfrm>
              <a:prstGeom prst="rect">
                <a:avLst/>
              </a:prstGeom>
              <a:noFill/>
            </p:spPr>
          </p:pic>
          <p:sp>
            <p:nvSpPr>
              <p:cNvPr id="27" name="26 Rectángulo"/>
              <p:cNvSpPr/>
              <p:nvPr/>
            </p:nvSpPr>
            <p:spPr>
              <a:xfrm>
                <a:off x="5072066" y="3357562"/>
                <a:ext cx="321471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L" sz="1200" dirty="0" smtClean="0">
                    <a:solidFill>
                      <a:prstClr val="black"/>
                    </a:solidFill>
                    <a:latin typeface="Arial Narrow" pitchFamily="34" charset="0"/>
                    <a:ea typeface="¹Å"/>
                    <a:cs typeface="Times New Roman" pitchFamily="18" charset="0"/>
                  </a:rPr>
                  <a:t>Corte de arteria coronaria,  Ratón CF1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CL" sz="1200" dirty="0" smtClean="0">
                    <a:solidFill>
                      <a:prstClr val="black"/>
                    </a:solidFill>
                    <a:latin typeface="Arial Narrow" pitchFamily="34" charset="0"/>
                    <a:ea typeface="¹Å"/>
                    <a:cs typeface="Times New Roman" pitchFamily="18" charset="0"/>
                  </a:rPr>
                  <a:t>Dieta normal</a:t>
                </a:r>
                <a:endParaRPr lang="es-ES" sz="1400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28" name="27 Rectángulo"/>
          <p:cNvSpPr/>
          <p:nvPr/>
        </p:nvSpPr>
        <p:spPr>
          <a:xfrm>
            <a:off x="4429124" y="1214422"/>
            <a:ext cx="500066" cy="2214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8072462" y="1142984"/>
            <a:ext cx="357190" cy="2357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6" y="6215106"/>
            <a:ext cx="428596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31 Rectángulo"/>
          <p:cNvSpPr/>
          <p:nvPr/>
        </p:nvSpPr>
        <p:spPr>
          <a:xfrm>
            <a:off x="2000232" y="285728"/>
            <a:ext cx="4965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CL" sz="2800" b="1" dirty="0" smtClean="0">
                <a:solidFill>
                  <a:srgbClr val="0033CC"/>
                </a:solidFill>
                <a:latin typeface="Arial" pitchFamily="34" charset="0"/>
                <a:ea typeface="¹Å"/>
                <a:cs typeface="Arial" pitchFamily="34" charset="0"/>
              </a:rPr>
              <a:t>CD61, </a:t>
            </a:r>
            <a:r>
              <a:rPr lang="es-CL" sz="2800" b="1" dirty="0" err="1" smtClean="0">
                <a:solidFill>
                  <a:srgbClr val="0033CC"/>
                </a:solidFill>
                <a:latin typeface="Arial" pitchFamily="34" charset="0"/>
                <a:ea typeface="¹Å"/>
                <a:cs typeface="Arial" pitchFamily="34" charset="0"/>
              </a:rPr>
              <a:t>GPIIIa</a:t>
            </a:r>
            <a:endParaRPr lang="es-CL" sz="2800" b="1" dirty="0" smtClean="0">
              <a:solidFill>
                <a:srgbClr val="0033CC"/>
              </a:solidFill>
              <a:latin typeface="Arial" pitchFamily="34" charset="0"/>
              <a:ea typeface="¹Å"/>
              <a:cs typeface="Arial" pitchFamily="34" charset="0"/>
            </a:endParaRPr>
          </a:p>
          <a:p>
            <a:pPr algn="ctr" eaLnBrk="1" hangingPunct="1"/>
            <a:r>
              <a:rPr lang="es-CL" sz="2000" dirty="0" smtClean="0">
                <a:solidFill>
                  <a:srgbClr val="0033CC"/>
                </a:solidFill>
                <a:latin typeface="Arial" pitchFamily="34" charset="0"/>
                <a:ea typeface="¹Å"/>
                <a:cs typeface="Arial" pitchFamily="34" charset="0"/>
              </a:rPr>
              <a:t>Glicoproteína de Membrana </a:t>
            </a:r>
            <a:r>
              <a:rPr lang="es-CL" sz="2000" dirty="0" err="1" smtClean="0">
                <a:solidFill>
                  <a:srgbClr val="0033CC"/>
                </a:solidFill>
                <a:latin typeface="Arial" pitchFamily="34" charset="0"/>
                <a:ea typeface="¹Å"/>
                <a:cs typeface="Arial" pitchFamily="34" charset="0"/>
              </a:rPr>
              <a:t>Plaquetaria</a:t>
            </a:r>
            <a:endParaRPr lang="es-CL" sz="2000" dirty="0" smtClean="0">
              <a:solidFill>
                <a:srgbClr val="0033CC"/>
              </a:solidFill>
              <a:latin typeface="Arial" pitchFamily="34" charset="0"/>
              <a:ea typeface="¹Å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214438" y="1494322"/>
            <a:ext cx="2951162" cy="369888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_tradnl" b="1">
                <a:solidFill>
                  <a:srgbClr val="000000"/>
                </a:solidFill>
              </a:rPr>
              <a:t> </a:t>
            </a:r>
            <a:r>
              <a:rPr lang="es-ES_tradnl" b="1">
                <a:solidFill>
                  <a:srgbClr val="C00000"/>
                </a:solidFill>
              </a:rPr>
              <a:t>Prevención</a:t>
            </a:r>
            <a:r>
              <a:rPr lang="es-ES_tradnl" b="1">
                <a:solidFill>
                  <a:srgbClr val="000000"/>
                </a:solidFill>
              </a:rPr>
              <a:t> </a:t>
            </a:r>
            <a:r>
              <a:rPr lang="es-ES_tradnl" b="1">
                <a:solidFill>
                  <a:srgbClr val="C00000"/>
                </a:solidFill>
              </a:rPr>
              <a:t>Primaria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5191125" y="1508610"/>
            <a:ext cx="2952750" cy="36988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_tradnl" b="1">
                <a:solidFill>
                  <a:srgbClr val="000000"/>
                </a:solidFill>
              </a:rPr>
              <a:t> Prevención Secundaria</a:t>
            </a:r>
          </a:p>
        </p:txBody>
      </p:sp>
      <p:sp>
        <p:nvSpPr>
          <p:cNvPr id="14342" name="Rectangle 38"/>
          <p:cNvSpPr>
            <a:spLocks noChangeArrowheads="1"/>
          </p:cNvSpPr>
          <p:nvPr/>
        </p:nvSpPr>
        <p:spPr bwMode="auto">
          <a:xfrm>
            <a:off x="683568" y="5507373"/>
            <a:ext cx="4032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s-ES_tradnl" b="1" dirty="0" smtClean="0">
                <a:solidFill>
                  <a:srgbClr val="0033CC"/>
                </a:solidFill>
              </a:rPr>
              <a:t>ANTIPLAQUETARIA</a:t>
            </a:r>
            <a:endParaRPr lang="es-ES_tradnl" b="1" dirty="0">
              <a:solidFill>
                <a:srgbClr val="0033CC"/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1655763" y="2727810"/>
            <a:ext cx="2447925" cy="665162"/>
            <a:chOff x="1655763" y="2727810"/>
            <a:chExt cx="2447925" cy="665162"/>
          </a:xfrm>
        </p:grpSpPr>
        <p:sp>
          <p:nvSpPr>
            <p:cNvPr id="14340" name="Text Box 31"/>
            <p:cNvSpPr txBox="1">
              <a:spLocks noChangeArrowheads="1"/>
            </p:cNvSpPr>
            <p:nvPr/>
          </p:nvSpPr>
          <p:spPr bwMode="auto">
            <a:xfrm>
              <a:off x="1655763" y="3088172"/>
              <a:ext cx="24479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s-ES_tradnl" sz="1400" b="1" dirty="0">
                  <a:solidFill>
                    <a:srgbClr val="000000"/>
                  </a:solidFill>
                </a:rPr>
                <a:t>FRUTAS Y HORTALIZAS</a:t>
              </a:r>
            </a:p>
          </p:txBody>
        </p:sp>
        <p:sp>
          <p:nvSpPr>
            <p:cNvPr id="14344" name="Line 43"/>
            <p:cNvSpPr>
              <a:spLocks noChangeShapeType="1"/>
            </p:cNvSpPr>
            <p:nvPr/>
          </p:nvSpPr>
          <p:spPr bwMode="auto">
            <a:xfrm>
              <a:off x="2663825" y="2727810"/>
              <a:ext cx="0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CL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1489075" y="3377097"/>
            <a:ext cx="2439988" cy="668338"/>
            <a:chOff x="1489075" y="3377097"/>
            <a:chExt cx="2439988" cy="668338"/>
          </a:xfrm>
        </p:grpSpPr>
        <p:sp>
          <p:nvSpPr>
            <p:cNvPr id="14341" name="Rectangle 32"/>
            <p:cNvSpPr>
              <a:spLocks noChangeArrowheads="1"/>
            </p:cNvSpPr>
            <p:nvPr/>
          </p:nvSpPr>
          <p:spPr bwMode="auto">
            <a:xfrm>
              <a:off x="1489075" y="3737460"/>
              <a:ext cx="243998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/>
              <a:r>
                <a:rPr lang="es-ES_tradnl" sz="1400" b="1" dirty="0">
                  <a:solidFill>
                    <a:srgbClr val="000000"/>
                  </a:solidFill>
                </a:rPr>
                <a:t>PRINCIPIOS BIOACTIVOS </a:t>
              </a:r>
            </a:p>
          </p:txBody>
        </p:sp>
        <p:sp>
          <p:nvSpPr>
            <p:cNvPr id="14345" name="Line 44"/>
            <p:cNvSpPr>
              <a:spLocks noChangeShapeType="1"/>
            </p:cNvSpPr>
            <p:nvPr/>
          </p:nvSpPr>
          <p:spPr bwMode="auto">
            <a:xfrm>
              <a:off x="2663825" y="3377097"/>
              <a:ext cx="0" cy="360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CL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3 Grupo"/>
          <p:cNvGrpSpPr/>
          <p:nvPr/>
        </p:nvGrpSpPr>
        <p:grpSpPr>
          <a:xfrm>
            <a:off x="0" y="1937235"/>
            <a:ext cx="5857875" cy="811212"/>
            <a:chOff x="0" y="1937235"/>
            <a:chExt cx="5857875" cy="811212"/>
          </a:xfrm>
        </p:grpSpPr>
        <p:sp>
          <p:nvSpPr>
            <p:cNvPr id="14343" name="Text Box 41"/>
            <p:cNvSpPr txBox="1">
              <a:spLocks noChangeArrowheads="1"/>
            </p:cNvSpPr>
            <p:nvPr/>
          </p:nvSpPr>
          <p:spPr bwMode="auto">
            <a:xfrm>
              <a:off x="0" y="2440472"/>
              <a:ext cx="58578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s-ES_tradnl" sz="1400" b="1" dirty="0">
                  <a:solidFill>
                    <a:srgbClr val="000000"/>
                  </a:solidFill>
                </a:rPr>
                <a:t>    NO FUMAR         </a:t>
              </a:r>
              <a:r>
                <a:rPr lang="es-ES_tradnl" sz="1400" b="1" dirty="0">
                  <a:solidFill>
                    <a:srgbClr val="0033CC"/>
                  </a:solidFill>
                </a:rPr>
                <a:t>ALIMENT. SALUDADLE</a:t>
              </a:r>
              <a:r>
                <a:rPr lang="es-ES_tradnl" sz="1400" b="1" dirty="0">
                  <a:solidFill>
                    <a:srgbClr val="000000"/>
                  </a:solidFill>
                </a:rPr>
                <a:t>         EJERCICIO FÍSICO</a:t>
              </a:r>
            </a:p>
          </p:txBody>
        </p:sp>
        <p:grpSp>
          <p:nvGrpSpPr>
            <p:cNvPr id="2" name="Group 56"/>
            <p:cNvGrpSpPr>
              <a:grpSpLocks/>
            </p:cNvGrpSpPr>
            <p:nvPr/>
          </p:nvGrpSpPr>
          <p:grpSpPr bwMode="auto">
            <a:xfrm>
              <a:off x="785813" y="1937235"/>
              <a:ext cx="3786187" cy="503237"/>
              <a:chOff x="771" y="1117"/>
              <a:chExt cx="1814" cy="317"/>
            </a:xfrm>
          </p:grpSpPr>
          <p:sp>
            <p:nvSpPr>
              <p:cNvPr id="14359" name="Line 42"/>
              <p:cNvSpPr>
                <a:spLocks noChangeShapeType="1"/>
              </p:cNvSpPr>
              <p:nvPr/>
            </p:nvSpPr>
            <p:spPr bwMode="auto">
              <a:xfrm>
                <a:off x="1678" y="1117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CL">
                  <a:solidFill>
                    <a:srgbClr val="000000"/>
                  </a:solidFill>
                </a:endParaRPr>
              </a:p>
            </p:txBody>
          </p:sp>
          <p:sp>
            <p:nvSpPr>
              <p:cNvPr id="14360" name="Line 54"/>
              <p:cNvSpPr>
                <a:spLocks noChangeShapeType="1"/>
              </p:cNvSpPr>
              <p:nvPr/>
            </p:nvSpPr>
            <p:spPr bwMode="auto">
              <a:xfrm flipH="1">
                <a:off x="771" y="1117"/>
                <a:ext cx="907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CL">
                  <a:solidFill>
                    <a:srgbClr val="000000"/>
                  </a:solidFill>
                </a:endParaRPr>
              </a:p>
            </p:txBody>
          </p:sp>
          <p:sp>
            <p:nvSpPr>
              <p:cNvPr id="14361" name="Line 55"/>
              <p:cNvSpPr>
                <a:spLocks noChangeShapeType="1"/>
              </p:cNvSpPr>
              <p:nvPr/>
            </p:nvSpPr>
            <p:spPr bwMode="auto">
              <a:xfrm>
                <a:off x="1678" y="1117"/>
                <a:ext cx="907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CL">
                  <a:solidFill>
                    <a:srgbClr val="000000"/>
                  </a:solidFill>
                </a:endParaRPr>
              </a:p>
            </p:txBody>
          </p:sp>
        </p:grpSp>
      </p:grpSp>
      <p:cxnSp>
        <p:nvCxnSpPr>
          <p:cNvPr id="14348" name="25 Conector recto de flecha"/>
          <p:cNvCxnSpPr>
            <a:cxnSpLocks noChangeShapeType="1"/>
          </p:cNvCxnSpPr>
          <p:nvPr/>
        </p:nvCxnSpPr>
        <p:spPr bwMode="auto">
          <a:xfrm rot="10800000">
            <a:off x="4286250" y="1592747"/>
            <a:ext cx="714375" cy="1588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349" name="28 Conector recto de flecha"/>
          <p:cNvCxnSpPr>
            <a:cxnSpLocks noChangeShapeType="1"/>
          </p:cNvCxnSpPr>
          <p:nvPr/>
        </p:nvCxnSpPr>
        <p:spPr bwMode="auto">
          <a:xfrm>
            <a:off x="4643438" y="1807060"/>
            <a:ext cx="357187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8" name="7 Grupo"/>
          <p:cNvGrpSpPr/>
          <p:nvPr/>
        </p:nvGrpSpPr>
        <p:grpSpPr>
          <a:xfrm>
            <a:off x="1214438" y="4726856"/>
            <a:ext cx="2857500" cy="831466"/>
            <a:chOff x="1214438" y="4726856"/>
            <a:chExt cx="2857500" cy="831466"/>
          </a:xfrm>
        </p:grpSpPr>
        <p:sp>
          <p:nvSpPr>
            <p:cNvPr id="14350" name="Rectangle 38"/>
            <p:cNvSpPr>
              <a:spLocks noChangeArrowheads="1"/>
            </p:cNvSpPr>
            <p:nvPr/>
          </p:nvSpPr>
          <p:spPr bwMode="auto">
            <a:xfrm>
              <a:off x="1214438" y="4948207"/>
              <a:ext cx="2857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/>
              <a:r>
                <a:rPr lang="es-ES_tradnl" b="1" dirty="0" smtClean="0">
                  <a:solidFill>
                    <a:srgbClr val="0000FF"/>
                  </a:solidFill>
                </a:rPr>
                <a:t>  ANTIOXIDANTE</a:t>
              </a:r>
              <a:endParaRPr lang="es-ES_tradnl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14352" name="Rectangle 38"/>
            <p:cNvSpPr>
              <a:spLocks noChangeArrowheads="1"/>
            </p:cNvSpPr>
            <p:nvPr/>
          </p:nvSpPr>
          <p:spPr bwMode="auto">
            <a:xfrm>
              <a:off x="1214438" y="5280510"/>
              <a:ext cx="2857500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/>
              <a:r>
                <a:rPr lang="es-ES_tradnl" sz="1200" b="1" dirty="0">
                  <a:solidFill>
                    <a:srgbClr val="000000"/>
                  </a:solidFill>
                </a:rPr>
                <a:t>ANTIPROLIFERATIVA</a:t>
              </a:r>
            </a:p>
          </p:txBody>
        </p:sp>
        <p:sp>
          <p:nvSpPr>
            <p:cNvPr id="14353" name="27 Abrir llave"/>
            <p:cNvSpPr>
              <a:spLocks/>
            </p:cNvSpPr>
            <p:nvPr/>
          </p:nvSpPr>
          <p:spPr bwMode="auto">
            <a:xfrm rot="-5400000">
              <a:off x="2536032" y="3548137"/>
              <a:ext cx="214312" cy="257175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1214438" y="4137510"/>
            <a:ext cx="2857500" cy="665162"/>
            <a:chOff x="1214438" y="4137510"/>
            <a:chExt cx="2857500" cy="665162"/>
          </a:xfrm>
        </p:grpSpPr>
        <p:sp>
          <p:nvSpPr>
            <p:cNvPr id="14351" name="Rectangle 38"/>
            <p:cNvSpPr>
              <a:spLocks noChangeArrowheads="1"/>
            </p:cNvSpPr>
            <p:nvPr/>
          </p:nvSpPr>
          <p:spPr bwMode="auto">
            <a:xfrm>
              <a:off x="1214438" y="4494697"/>
              <a:ext cx="28575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/>
              <a:r>
                <a:rPr lang="es-ES_tradnl" sz="1400" b="1" dirty="0">
                  <a:solidFill>
                    <a:srgbClr val="0033CC"/>
                  </a:solidFill>
                </a:rPr>
                <a:t>REDUCCIÓN ECV Y CANCER</a:t>
              </a:r>
            </a:p>
          </p:txBody>
        </p:sp>
        <p:cxnSp>
          <p:nvCxnSpPr>
            <p:cNvPr id="14354" name="29 Conector recto de flecha"/>
            <p:cNvCxnSpPr>
              <a:cxnSpLocks noChangeShapeType="1"/>
            </p:cNvCxnSpPr>
            <p:nvPr/>
          </p:nvCxnSpPr>
          <p:spPr bwMode="auto">
            <a:xfrm rot="5400000">
              <a:off x="2463006" y="4316104"/>
              <a:ext cx="358775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4355" name="21 Rectángulo"/>
          <p:cNvSpPr>
            <a:spLocks noChangeArrowheads="1"/>
          </p:cNvSpPr>
          <p:nvPr/>
        </p:nvSpPr>
        <p:spPr bwMode="auto">
          <a:xfrm>
            <a:off x="2843808" y="344488"/>
            <a:ext cx="3373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 smtClean="0">
                <a:solidFill>
                  <a:srgbClr val="0033CC"/>
                </a:solidFill>
                <a:cs typeface="Arial" charset="0"/>
              </a:rPr>
              <a:t>ECV: </a:t>
            </a:r>
            <a:r>
              <a:rPr lang="es-ES" sz="2400" b="1" dirty="0" smtClean="0">
                <a:solidFill>
                  <a:srgbClr val="0033CC"/>
                </a:solidFill>
                <a:cs typeface="Arial" charset="0"/>
              </a:rPr>
              <a:t>Prevención</a:t>
            </a:r>
            <a:endParaRPr lang="es-ES" sz="2400" b="1" dirty="0">
              <a:solidFill>
                <a:srgbClr val="0033CC"/>
              </a:solidFill>
              <a:cs typeface="Arial" charset="0"/>
            </a:endParaRP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999524"/>
            <a:ext cx="215785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11" y="1988840"/>
            <a:ext cx="7884368" cy="469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0196" t="29156" r="52132" b="26547"/>
          <a:stretch>
            <a:fillRect/>
          </a:stretch>
        </p:blipFill>
        <p:spPr bwMode="auto">
          <a:xfrm>
            <a:off x="6444208" y="1556792"/>
            <a:ext cx="160017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106268" y="620688"/>
            <a:ext cx="6938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 smtClean="0">
                <a:solidFill>
                  <a:srgbClr val="0000FF"/>
                </a:solidFill>
              </a:rPr>
              <a:t>Consumo de ≥5 porciones de F</a:t>
            </a:r>
            <a:r>
              <a:rPr lang="es-CL" b="1" dirty="0" smtClean="0">
                <a:solidFill>
                  <a:srgbClr val="0000FF"/>
                </a:solidFill>
              </a:rPr>
              <a:t>&amp;</a:t>
            </a:r>
            <a:r>
              <a:rPr lang="es-CL" sz="2800" b="1" dirty="0" smtClean="0">
                <a:solidFill>
                  <a:srgbClr val="0000FF"/>
                </a:solidFill>
              </a:rPr>
              <a:t>V al día</a:t>
            </a:r>
            <a:endParaRPr lang="es-CL" sz="2800" b="1" dirty="0">
              <a:solidFill>
                <a:srgbClr val="0000FF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923928" y="2290770"/>
            <a:ext cx="1715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/>
              <a:t>Nacional </a:t>
            </a:r>
            <a:r>
              <a:rPr lang="es-CL" sz="1600" b="1" dirty="0" smtClean="0"/>
              <a:t>15,7%</a:t>
            </a:r>
            <a:endParaRPr lang="es-CL" sz="1600" b="1" dirty="0"/>
          </a:p>
          <a:p>
            <a:r>
              <a:rPr lang="es-CL" sz="1600" b="1" dirty="0"/>
              <a:t>Hombres </a:t>
            </a:r>
            <a:r>
              <a:rPr lang="es-CL" sz="1600" b="1" dirty="0" smtClean="0"/>
              <a:t>13,0%</a:t>
            </a:r>
            <a:endParaRPr lang="es-CL" sz="1600" b="1" dirty="0"/>
          </a:p>
          <a:p>
            <a:r>
              <a:rPr lang="es-CL" sz="1600" b="1" dirty="0"/>
              <a:t>Mujeres </a:t>
            </a:r>
            <a:r>
              <a:rPr lang="es-CL" sz="1600" b="1" dirty="0" smtClean="0"/>
              <a:t> 18,4 </a:t>
            </a:r>
            <a:r>
              <a:rPr lang="es-CL" sz="1600" b="1" dirty="0"/>
              <a:t>%</a:t>
            </a:r>
            <a:endParaRPr lang="es-CL" sz="1600" dirty="0"/>
          </a:p>
        </p:txBody>
      </p:sp>
      <p:sp>
        <p:nvSpPr>
          <p:cNvPr id="7" name="6 Rectángulo"/>
          <p:cNvSpPr/>
          <p:nvPr/>
        </p:nvSpPr>
        <p:spPr>
          <a:xfrm>
            <a:off x="3923928" y="2290770"/>
            <a:ext cx="1715534" cy="329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52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843808" y="4357694"/>
            <a:ext cx="5760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Actividad </a:t>
            </a:r>
            <a:r>
              <a:rPr lang="es-ES" sz="4800" b="1" dirty="0">
                <a:solidFill>
                  <a:srgbClr val="C00000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A</a:t>
            </a:r>
            <a:r>
              <a:rPr lang="es-ES" sz="48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PMingLiU-ExtB" panose="02020500000000000000" pitchFamily="18" charset="-120"/>
              </a:rPr>
              <a:t>ntioxidante de F&amp;V</a:t>
            </a:r>
            <a:endParaRPr lang="es-ES" sz="4800" b="1" dirty="0">
              <a:solidFill>
                <a:srgbClr val="C00000"/>
              </a:solidFill>
              <a:latin typeface="Arial Narrow" panose="020B0606020202030204" pitchFamily="34" charset="0"/>
              <a:ea typeface="PMingLiU-ExtB" panose="02020500000000000000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87624" y="15457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rgbClr val="0033CC"/>
                </a:solidFill>
              </a:rPr>
              <a:t>F&amp;H: Actividad Antioxidante en Plasma</a:t>
            </a:r>
            <a:endParaRPr lang="es-CL" sz="2800" b="1" dirty="0">
              <a:solidFill>
                <a:srgbClr val="0033CC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139952" y="6341131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90722" y="6465585"/>
            <a:ext cx="24064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/>
              <a:t>Am J Clin Nutr. 1998;68(5):1081-7.</a:t>
            </a:r>
            <a:endParaRPr lang="es-CL" sz="1100" dirty="0"/>
          </a:p>
        </p:txBody>
      </p:sp>
      <p:grpSp>
        <p:nvGrpSpPr>
          <p:cNvPr id="5" name="4 Grupo"/>
          <p:cNvGrpSpPr/>
          <p:nvPr/>
        </p:nvGrpSpPr>
        <p:grpSpPr>
          <a:xfrm>
            <a:off x="447798" y="1131330"/>
            <a:ext cx="8577726" cy="5249998"/>
            <a:chOff x="447798" y="677796"/>
            <a:chExt cx="8577726" cy="5249998"/>
          </a:xfrm>
        </p:grpSpPr>
        <p:pic>
          <p:nvPicPr>
            <p:cNvPr id="6" name="Picture 2" descr="C:\Users\Usuario\Desktop\Imagen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7" y="677796"/>
              <a:ext cx="8269947" cy="4751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6 Rectángulo"/>
            <p:cNvSpPr/>
            <p:nvPr/>
          </p:nvSpPr>
          <p:spPr>
            <a:xfrm>
              <a:off x="1880502" y="1291990"/>
              <a:ext cx="122413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8" name="7 CuadroTexto"/>
            <p:cNvSpPr txBox="1"/>
            <p:nvPr/>
          </p:nvSpPr>
          <p:spPr>
            <a:xfrm>
              <a:off x="3049468" y="5229200"/>
              <a:ext cx="56252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2000" b="1" dirty="0" smtClean="0"/>
                <a:t>4                      8                     12                    16  </a:t>
              </a:r>
              <a:endParaRPr lang="es-CL" sz="2000" b="1" dirty="0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4499992" y="5589240"/>
              <a:ext cx="15386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600" b="1" dirty="0" smtClean="0"/>
                <a:t>Tiempo (Días)</a:t>
              </a:r>
              <a:endParaRPr lang="es-CL" sz="1600" b="1" dirty="0"/>
            </a:p>
          </p:txBody>
        </p:sp>
        <p:sp>
          <p:nvSpPr>
            <p:cNvPr id="10" name="9 CuadroTexto"/>
            <p:cNvSpPr txBox="1"/>
            <p:nvPr/>
          </p:nvSpPr>
          <p:spPr>
            <a:xfrm rot="16200000">
              <a:off x="-1733921" y="2971913"/>
              <a:ext cx="4671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400" b="1" dirty="0" smtClean="0"/>
                <a:t>ORAC. Cambio en Plasma (</a:t>
              </a:r>
              <a:r>
                <a:rPr lang="es-CL" sz="1400" b="1" dirty="0" err="1" smtClean="0"/>
                <a:t>umol</a:t>
              </a:r>
              <a:r>
                <a:rPr lang="es-CL" sz="1400" b="1" dirty="0" smtClean="0"/>
                <a:t> equivalente </a:t>
              </a:r>
              <a:r>
                <a:rPr lang="es-CL" sz="1400" b="1" dirty="0" err="1"/>
                <a:t>T</a:t>
              </a:r>
              <a:r>
                <a:rPr lang="es-CL" sz="1400" b="1" dirty="0" err="1" smtClean="0"/>
                <a:t>rolox</a:t>
              </a:r>
              <a:r>
                <a:rPr lang="es-CL" sz="1400" b="1" dirty="0" smtClean="0"/>
                <a:t>) </a:t>
              </a:r>
              <a:endParaRPr lang="es-CL" sz="1400" b="1" dirty="0"/>
            </a:p>
          </p:txBody>
        </p:sp>
        <p:pic>
          <p:nvPicPr>
            <p:cNvPr id="11" name="Picture 3" descr="C:\Users\Usuario\Desktop\Imagen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502" y="1268760"/>
              <a:ext cx="2073275" cy="220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11 CuadroTexto"/>
          <p:cNvSpPr txBox="1"/>
          <p:nvPr/>
        </p:nvSpPr>
        <p:spPr>
          <a:xfrm>
            <a:off x="2339752" y="683404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rgbClr val="C00000"/>
                </a:solidFill>
              </a:rPr>
              <a:t>Efecto de </a:t>
            </a:r>
            <a:r>
              <a:rPr lang="en-US" dirty="0" smtClean="0">
                <a:solidFill>
                  <a:srgbClr val="C00000"/>
                </a:solidFill>
              </a:rPr>
              <a:t>10 </a:t>
            </a:r>
            <a:r>
              <a:rPr lang="en-US" dirty="0" err="1" smtClean="0">
                <a:solidFill>
                  <a:srgbClr val="C00000"/>
                </a:solidFill>
              </a:rPr>
              <a:t>porciones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F&amp;V/</a:t>
            </a:r>
            <a:r>
              <a:rPr lang="en-US" dirty="0" err="1">
                <a:solidFill>
                  <a:srgbClr val="C00000"/>
                </a:solidFill>
              </a:rPr>
              <a:t>día</a:t>
            </a:r>
            <a:r>
              <a:rPr lang="en-US" dirty="0">
                <a:solidFill>
                  <a:srgbClr val="C00000"/>
                </a:solidFill>
              </a:rPr>
              <a:t>  </a:t>
            </a:r>
            <a:r>
              <a:rPr lang="en-US" dirty="0" err="1" smtClean="0">
                <a:solidFill>
                  <a:srgbClr val="C00000"/>
                </a:solidFill>
              </a:rPr>
              <a:t>por</a:t>
            </a:r>
            <a:r>
              <a:rPr lang="en-US" dirty="0" smtClean="0">
                <a:solidFill>
                  <a:srgbClr val="C00000"/>
                </a:solidFill>
              </a:rPr>
              <a:t> 15 </a:t>
            </a:r>
            <a:r>
              <a:rPr lang="en-US" dirty="0" err="1" smtClean="0">
                <a:solidFill>
                  <a:srgbClr val="C00000"/>
                </a:solidFill>
              </a:rPr>
              <a:t>días</a:t>
            </a:r>
            <a:endParaRPr lang="es-C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1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87624" y="169476"/>
            <a:ext cx="6972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rgbClr val="0033CC"/>
                </a:solidFill>
              </a:rPr>
              <a:t>F&amp;V:  Actividad Antioxidante en Plasma </a:t>
            </a:r>
            <a:endParaRPr lang="es-CL" sz="2800" b="1" dirty="0">
              <a:solidFill>
                <a:srgbClr val="0033CC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5254" t="34078" r="3983" b="19657"/>
          <a:stretch>
            <a:fillRect/>
          </a:stretch>
        </p:blipFill>
        <p:spPr bwMode="auto">
          <a:xfrm>
            <a:off x="107504" y="836712"/>
            <a:ext cx="889248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8604447" y="2060848"/>
            <a:ext cx="429193" cy="3456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Rectángulo"/>
          <p:cNvSpPr/>
          <p:nvPr/>
        </p:nvSpPr>
        <p:spPr>
          <a:xfrm>
            <a:off x="-36512" y="6551766"/>
            <a:ext cx="27142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100" dirty="0" smtClean="0"/>
              <a:t>Asia Pac J Clin Nutr. 2007;16(3):411-21.</a:t>
            </a:r>
            <a:endParaRPr lang="es-CL" sz="11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491880" y="6459004"/>
            <a:ext cx="43188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8OHdG, 8-Hydroxydeoxyguanosine  (</a:t>
            </a:r>
            <a:r>
              <a:rPr lang="en-US" sz="1050" dirty="0" err="1" smtClean="0"/>
              <a:t>marcador</a:t>
            </a:r>
            <a:r>
              <a:rPr lang="en-US" sz="1050" dirty="0" smtClean="0"/>
              <a:t> </a:t>
            </a:r>
            <a:r>
              <a:rPr lang="en-US" sz="1050" dirty="0" err="1" smtClean="0"/>
              <a:t>daño</a:t>
            </a:r>
            <a:r>
              <a:rPr lang="en-US" sz="1050" dirty="0" smtClean="0"/>
              <a:t> </a:t>
            </a:r>
            <a:r>
              <a:rPr lang="en-US" sz="1050" dirty="0" err="1" smtClean="0"/>
              <a:t>oxidativo</a:t>
            </a:r>
            <a:r>
              <a:rPr lang="en-US" sz="1050" dirty="0" smtClean="0"/>
              <a:t>  DNA)</a:t>
            </a:r>
            <a:endParaRPr lang="es-CL" sz="1050" dirty="0"/>
          </a:p>
        </p:txBody>
      </p:sp>
      <p:sp>
        <p:nvSpPr>
          <p:cNvPr id="7" name="6 CuadroTexto"/>
          <p:cNvSpPr txBox="1"/>
          <p:nvPr/>
        </p:nvSpPr>
        <p:spPr>
          <a:xfrm>
            <a:off x="1011750" y="2375302"/>
            <a:ext cx="6142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050" dirty="0" smtClean="0"/>
              <a:t>(</a:t>
            </a:r>
            <a:r>
              <a:rPr lang="es-CL" sz="1050" dirty="0" err="1" smtClean="0"/>
              <a:t>Vit</a:t>
            </a:r>
            <a:r>
              <a:rPr lang="es-CL" sz="1050" dirty="0" smtClean="0"/>
              <a:t>. E)</a:t>
            </a:r>
            <a:endParaRPr lang="es-CL" sz="1050" dirty="0"/>
          </a:p>
        </p:txBody>
      </p:sp>
      <p:sp>
        <p:nvSpPr>
          <p:cNvPr id="8" name="7 CuadroTexto"/>
          <p:cNvSpPr txBox="1"/>
          <p:nvPr/>
        </p:nvSpPr>
        <p:spPr>
          <a:xfrm>
            <a:off x="-29713" y="4653136"/>
            <a:ext cx="274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*</a:t>
            </a:r>
          </a:p>
          <a:p>
            <a:r>
              <a:rPr lang="es-CL" dirty="0" smtClean="0"/>
              <a:t>*</a:t>
            </a:r>
          </a:p>
          <a:p>
            <a:r>
              <a:rPr lang="es-CL" dirty="0"/>
              <a:t>*</a:t>
            </a:r>
          </a:p>
        </p:txBody>
      </p:sp>
      <p:cxnSp>
        <p:nvCxnSpPr>
          <p:cNvPr id="10" name="9 Conector recto"/>
          <p:cNvCxnSpPr/>
          <p:nvPr/>
        </p:nvCxnSpPr>
        <p:spPr>
          <a:xfrm>
            <a:off x="1475656" y="2060848"/>
            <a:ext cx="3384376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5004048" y="2060848"/>
            <a:ext cx="33843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5148064" y="2375302"/>
            <a:ext cx="43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7452320" y="2348880"/>
            <a:ext cx="432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flipV="1">
            <a:off x="8100392" y="2348880"/>
            <a:ext cx="840220" cy="87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-36512" y="234888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rgbClr val="FF0000"/>
                </a:solidFill>
              </a:rPr>
              <a:t>*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00705" y="908720"/>
            <a:ext cx="8899279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1266978" y="982469"/>
            <a:ext cx="6545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C00000"/>
                </a:solidFill>
              </a:rPr>
              <a:t>Efectos de suplementación con mezcla de F&amp;V o placebo </a:t>
            </a:r>
          </a:p>
          <a:p>
            <a:pPr algn="ctr"/>
            <a:r>
              <a:rPr lang="es-CL" b="1" dirty="0" smtClean="0">
                <a:solidFill>
                  <a:srgbClr val="C00000"/>
                </a:solidFill>
              </a:rPr>
              <a:t>sobre algunos parámetros  </a:t>
            </a:r>
            <a:r>
              <a:rPr lang="es-CL" sz="1600" b="1" dirty="0" smtClean="0">
                <a:solidFill>
                  <a:srgbClr val="C00000"/>
                </a:solidFill>
              </a:rPr>
              <a:t>(basal y 28 días)</a:t>
            </a:r>
            <a:endParaRPr lang="es-CL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07704" y="4462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rgbClr val="0033CC"/>
                </a:solidFill>
              </a:rPr>
              <a:t>Actividad </a:t>
            </a:r>
            <a:r>
              <a:rPr lang="es-CL" sz="2800" b="1" dirty="0" err="1" smtClean="0">
                <a:solidFill>
                  <a:srgbClr val="0033CC"/>
                </a:solidFill>
              </a:rPr>
              <a:t>AntiOxidante</a:t>
            </a:r>
            <a:r>
              <a:rPr lang="es-CL" sz="2800" b="1" dirty="0" smtClean="0">
                <a:solidFill>
                  <a:srgbClr val="0033CC"/>
                </a:solidFill>
              </a:rPr>
              <a:t> de F&amp;V</a:t>
            </a:r>
            <a:endParaRPr lang="es-CL" sz="2800" b="1" dirty="0">
              <a:solidFill>
                <a:srgbClr val="0033CC"/>
              </a:solidFill>
            </a:endParaRPr>
          </a:p>
        </p:txBody>
      </p:sp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2" cstate="print"/>
          <a:srcRect l="27391" t="13407" r="28334" b="10797"/>
          <a:stretch>
            <a:fillRect/>
          </a:stretch>
        </p:blipFill>
        <p:spPr bwMode="auto">
          <a:xfrm>
            <a:off x="179512" y="548680"/>
            <a:ext cx="417646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 l="32844" t="17516" r="33950" b="11610"/>
          <a:stretch>
            <a:fillRect/>
          </a:stretch>
        </p:blipFill>
        <p:spPr bwMode="auto">
          <a:xfrm>
            <a:off x="4499992" y="548680"/>
            <a:ext cx="439248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179512" y="1952836"/>
            <a:ext cx="4104456" cy="180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Rectángulo"/>
          <p:cNvSpPr/>
          <p:nvPr/>
        </p:nvSpPr>
        <p:spPr>
          <a:xfrm>
            <a:off x="4572000" y="5445224"/>
            <a:ext cx="410445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CuadroTexto"/>
          <p:cNvSpPr txBox="1"/>
          <p:nvPr/>
        </p:nvSpPr>
        <p:spPr>
          <a:xfrm>
            <a:off x="123147" y="6380311"/>
            <a:ext cx="7475123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/>
              <a:t>Palomo I, Gutiérrez M, Astudillo L, Rivera C, Torres C, Guzmán L, Moore-Carrasco R, Carrasco </a:t>
            </a:r>
            <a:r>
              <a:rPr lang="pt-BR" sz="1050" dirty="0" smtClean="0"/>
              <a:t>G, </a:t>
            </a:r>
            <a:r>
              <a:rPr lang="pt-BR" sz="1050" dirty="0" err="1" smtClean="0"/>
              <a:t>Alarcón</a:t>
            </a:r>
            <a:r>
              <a:rPr lang="pt-BR" sz="1050" dirty="0" smtClean="0"/>
              <a:t> </a:t>
            </a:r>
            <a:r>
              <a:rPr lang="pt-BR" sz="1050" dirty="0"/>
              <a:t>M. </a:t>
            </a:r>
            <a:endParaRPr lang="pt-BR" sz="1050" dirty="0" smtClean="0"/>
          </a:p>
          <a:p>
            <a:r>
              <a:rPr lang="pt-BR" sz="1050" dirty="0" err="1" smtClean="0"/>
              <a:t>Efecto</a:t>
            </a:r>
            <a:r>
              <a:rPr lang="pt-BR" sz="1050" dirty="0" smtClean="0"/>
              <a:t> </a:t>
            </a:r>
            <a:r>
              <a:rPr lang="pt-BR" sz="1050" dirty="0"/>
              <a:t>antioxidante de frutas y </a:t>
            </a:r>
            <a:r>
              <a:rPr lang="pt-BR" sz="1050" dirty="0" err="1"/>
              <a:t>hortalizas</a:t>
            </a:r>
            <a:r>
              <a:rPr lang="pt-BR" sz="1050" dirty="0"/>
              <a:t> de la zona central de Chile. </a:t>
            </a:r>
            <a:r>
              <a:rPr lang="pt-BR" sz="1050" dirty="0" err="1" smtClean="0"/>
              <a:t>Revi.Chilena</a:t>
            </a:r>
            <a:r>
              <a:rPr lang="pt-BR" sz="1050" dirty="0" smtClean="0"/>
              <a:t> </a:t>
            </a:r>
            <a:r>
              <a:rPr lang="pt-BR" sz="1050" dirty="0"/>
              <a:t>de </a:t>
            </a:r>
            <a:r>
              <a:rPr lang="pt-BR" sz="1050" dirty="0" err="1"/>
              <a:t>Nutrición</a:t>
            </a:r>
            <a:r>
              <a:rPr lang="pt-BR" sz="1050" dirty="0"/>
              <a:t>., 36(2): 152-158, 2009. </a:t>
            </a:r>
            <a:endParaRPr lang="es-CL" sz="1050" dirty="0"/>
          </a:p>
          <a:p>
            <a:endParaRPr lang="es-CL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699792" y="4289513"/>
            <a:ext cx="56797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Factores de Riesgo CV</a:t>
            </a:r>
            <a:endParaRPr lang="es-ES" sz="4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63688" y="498088"/>
            <a:ext cx="5486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rgbClr val="0033CC"/>
                </a:solidFill>
              </a:rPr>
              <a:t>Actividad </a:t>
            </a:r>
            <a:r>
              <a:rPr lang="es-CL" sz="2400" b="1" dirty="0" err="1" smtClean="0">
                <a:solidFill>
                  <a:srgbClr val="0033CC"/>
                </a:solidFill>
              </a:rPr>
              <a:t>AntiOxidante</a:t>
            </a:r>
            <a:r>
              <a:rPr lang="es-CL" sz="2400" b="1" dirty="0" smtClean="0">
                <a:solidFill>
                  <a:srgbClr val="0033CC"/>
                </a:solidFill>
              </a:rPr>
              <a:t> de Manzana</a:t>
            </a:r>
            <a:endParaRPr lang="es-CL" sz="2400" b="1" dirty="0">
              <a:solidFill>
                <a:srgbClr val="0033CC"/>
              </a:solidFill>
            </a:endParaRPr>
          </a:p>
        </p:txBody>
      </p:sp>
      <p:pic>
        <p:nvPicPr>
          <p:cNvPr id="90113" name="Picture 1"/>
          <p:cNvPicPr>
            <a:picLocks noChangeAspect="1" noChangeArrowheads="1"/>
          </p:cNvPicPr>
          <p:nvPr/>
        </p:nvPicPr>
        <p:blipFill>
          <a:blip r:embed="rId2" cstate="print"/>
          <a:srcRect l="46761" t="47859" r="33869" b="23594"/>
          <a:stretch>
            <a:fillRect/>
          </a:stretch>
        </p:blipFill>
        <p:spPr bwMode="auto">
          <a:xfrm>
            <a:off x="7859457" y="198667"/>
            <a:ext cx="1008112" cy="835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 l="6279" t="24407" r="16794" b="8657"/>
          <a:stretch>
            <a:fillRect/>
          </a:stretch>
        </p:blipFill>
        <p:spPr bwMode="auto">
          <a:xfrm>
            <a:off x="1403648" y="1412776"/>
            <a:ext cx="653693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 cstate="print"/>
          <a:srcRect l="19008" t="16532" r="60515" b="68703"/>
          <a:stretch>
            <a:fillRect/>
          </a:stretch>
        </p:blipFill>
        <p:spPr bwMode="auto">
          <a:xfrm>
            <a:off x="213646" y="182100"/>
            <a:ext cx="1487193" cy="60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5" cstate="print"/>
          <a:srcRect l="11260" t="19485" r="11813" b="35234"/>
          <a:stretch>
            <a:fillRect/>
          </a:stretch>
        </p:blipFill>
        <p:spPr bwMode="auto">
          <a:xfrm>
            <a:off x="1403648" y="4149080"/>
            <a:ext cx="674527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Elipse"/>
          <p:cNvSpPr/>
          <p:nvPr/>
        </p:nvSpPr>
        <p:spPr>
          <a:xfrm>
            <a:off x="1763688" y="4221088"/>
            <a:ext cx="360040" cy="144016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Elipse"/>
          <p:cNvSpPr/>
          <p:nvPr/>
        </p:nvSpPr>
        <p:spPr>
          <a:xfrm>
            <a:off x="2483768" y="4941168"/>
            <a:ext cx="360040" cy="72008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3 CuadroTexto"/>
          <p:cNvSpPr txBox="1"/>
          <p:nvPr/>
        </p:nvSpPr>
        <p:spPr>
          <a:xfrm>
            <a:off x="1691680" y="5327630"/>
            <a:ext cx="1281120" cy="2616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s-CL" sz="1100" b="1" dirty="0" smtClean="0">
                <a:solidFill>
                  <a:srgbClr val="C00000"/>
                </a:solidFill>
              </a:rPr>
              <a:t>Piel            Pulpa</a:t>
            </a:r>
            <a:endParaRPr lang="es-CL" sz="1100" b="1" dirty="0">
              <a:solidFill>
                <a:srgbClr val="C0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834109" y="1174304"/>
            <a:ext cx="5755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 smtClean="0">
                <a:solidFill>
                  <a:srgbClr val="C00000"/>
                </a:solidFill>
              </a:rPr>
              <a:t>  Concentración Fenoles                 </a:t>
            </a:r>
            <a:r>
              <a:rPr lang="es-CL" sz="1600" b="1" dirty="0" smtClean="0">
                <a:solidFill>
                  <a:srgbClr val="7030A0"/>
                </a:solidFill>
              </a:rPr>
              <a:t>Actividad Antioxidante</a:t>
            </a:r>
            <a:endParaRPr lang="es-CL" sz="1600" b="1" dirty="0">
              <a:solidFill>
                <a:srgbClr val="7030A0"/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5076056" y="4221088"/>
            <a:ext cx="360040" cy="1440160"/>
          </a:xfrm>
          <a:prstGeom prst="ellipse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13 Elipse"/>
          <p:cNvSpPr/>
          <p:nvPr/>
        </p:nvSpPr>
        <p:spPr>
          <a:xfrm>
            <a:off x="5796136" y="4941168"/>
            <a:ext cx="360040" cy="720080"/>
          </a:xfrm>
          <a:prstGeom prst="ellipse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14 CuadroTexto"/>
          <p:cNvSpPr txBox="1"/>
          <p:nvPr/>
        </p:nvSpPr>
        <p:spPr>
          <a:xfrm>
            <a:off x="5004048" y="5327630"/>
            <a:ext cx="1281120" cy="261610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s-CL" sz="1100" b="1" dirty="0" smtClean="0">
                <a:solidFill>
                  <a:srgbClr val="7030A0"/>
                </a:solidFill>
              </a:rPr>
              <a:t>Piel            Pulpa</a:t>
            </a:r>
            <a:endParaRPr lang="es-CL" sz="1100" b="1" dirty="0">
              <a:solidFill>
                <a:srgbClr val="7030A0"/>
              </a:solidFill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2552686" y="1772816"/>
            <a:ext cx="360040" cy="151216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16 Elipse"/>
          <p:cNvSpPr/>
          <p:nvPr/>
        </p:nvSpPr>
        <p:spPr>
          <a:xfrm>
            <a:off x="1943708" y="2528900"/>
            <a:ext cx="360040" cy="75608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CuadroTexto"/>
          <p:cNvSpPr txBox="1"/>
          <p:nvPr/>
        </p:nvSpPr>
        <p:spPr>
          <a:xfrm>
            <a:off x="1835696" y="2566065"/>
            <a:ext cx="12234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b="1" dirty="0" smtClean="0">
                <a:solidFill>
                  <a:srgbClr val="FF0000"/>
                </a:solidFill>
              </a:rPr>
              <a:t>Sana         Daño</a:t>
            </a:r>
          </a:p>
          <a:p>
            <a:r>
              <a:rPr lang="es-CL" sz="1100" b="1" dirty="0" smtClean="0">
                <a:solidFill>
                  <a:srgbClr val="FF0000"/>
                </a:solidFill>
              </a:rPr>
              <a:t>                   Sol</a:t>
            </a:r>
            <a:endParaRPr lang="es-CL" sz="1100" b="1" dirty="0">
              <a:solidFill>
                <a:srgbClr val="FF0000"/>
              </a:solidFill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5793046" y="1772816"/>
            <a:ext cx="360040" cy="1512168"/>
          </a:xfrm>
          <a:prstGeom prst="ellipse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19 Elipse"/>
          <p:cNvSpPr/>
          <p:nvPr/>
        </p:nvSpPr>
        <p:spPr>
          <a:xfrm>
            <a:off x="5184068" y="2528900"/>
            <a:ext cx="360040" cy="756084"/>
          </a:xfrm>
          <a:prstGeom prst="ellipse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20 CuadroTexto"/>
          <p:cNvSpPr txBox="1"/>
          <p:nvPr/>
        </p:nvSpPr>
        <p:spPr>
          <a:xfrm>
            <a:off x="5076056" y="2566065"/>
            <a:ext cx="1223412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CL" sz="1100" b="1" dirty="0" smtClean="0">
                <a:solidFill>
                  <a:srgbClr val="7030A0"/>
                </a:solidFill>
              </a:rPr>
              <a:t>Sana         Daño</a:t>
            </a:r>
          </a:p>
          <a:p>
            <a:r>
              <a:rPr lang="es-CL" sz="1100" b="1" dirty="0" smtClean="0">
                <a:solidFill>
                  <a:srgbClr val="7030A0"/>
                </a:solidFill>
              </a:rPr>
              <a:t>                   Sol</a:t>
            </a:r>
            <a:endParaRPr lang="es-CL" sz="1100" b="1" dirty="0">
              <a:solidFill>
                <a:srgbClr val="7030A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35832" y="6367680"/>
            <a:ext cx="82846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/>
              <a:t>Yuri J.A, Neira A, </a:t>
            </a:r>
            <a:r>
              <a:rPr lang="pt-BR" sz="1050" dirty="0" err="1"/>
              <a:t>Quilodran</a:t>
            </a:r>
            <a:r>
              <a:rPr lang="pt-BR" sz="1050" dirty="0"/>
              <a:t> A, Razmilic I, </a:t>
            </a:r>
            <a:r>
              <a:rPr lang="pt-BR" sz="1050" dirty="0" err="1"/>
              <a:t>Motomura</a:t>
            </a:r>
            <a:r>
              <a:rPr lang="pt-BR" sz="1050" dirty="0"/>
              <a:t> Y, Torres C., Palomo I. </a:t>
            </a:r>
            <a:r>
              <a:rPr lang="pt-BR" sz="1050" dirty="0" smtClean="0"/>
              <a:t> J </a:t>
            </a:r>
            <a:r>
              <a:rPr lang="pt-BR" sz="1050" dirty="0" err="1" smtClean="0"/>
              <a:t>of</a:t>
            </a:r>
            <a:r>
              <a:rPr lang="pt-BR" sz="1050" dirty="0" smtClean="0"/>
              <a:t> </a:t>
            </a:r>
            <a:r>
              <a:rPr lang="pt-BR" sz="1050" dirty="0" err="1"/>
              <a:t>Food</a:t>
            </a:r>
            <a:r>
              <a:rPr lang="pt-BR" sz="1050" dirty="0"/>
              <a:t> </a:t>
            </a:r>
            <a:r>
              <a:rPr lang="pt-BR" sz="1050" dirty="0" err="1"/>
              <a:t>Agriculture</a:t>
            </a:r>
            <a:r>
              <a:rPr lang="pt-BR" sz="1050" dirty="0"/>
              <a:t> &amp; </a:t>
            </a:r>
            <a:r>
              <a:rPr lang="pt-BR" sz="1050" dirty="0" err="1"/>
              <a:t>Environment</a:t>
            </a:r>
            <a:r>
              <a:rPr lang="pt-BR" sz="1050" dirty="0"/>
              <a:t>, 8 (2): 920-925. 2010.</a:t>
            </a:r>
            <a:endParaRPr lang="es-CL" sz="1050" dirty="0"/>
          </a:p>
          <a:p>
            <a:endParaRPr lang="es-CL" sz="105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535832" y="6598513"/>
            <a:ext cx="77796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Yuri J.A, Maldonado F, Razmilic I, Neira A, </a:t>
            </a:r>
            <a:r>
              <a:rPr lang="en-US" sz="1050" dirty="0" err="1"/>
              <a:t>Quilodran</a:t>
            </a:r>
            <a:r>
              <a:rPr lang="en-US" sz="1050" dirty="0"/>
              <a:t> A, Palomo I. </a:t>
            </a:r>
            <a:r>
              <a:rPr lang="en-US" sz="1050" dirty="0" smtClean="0"/>
              <a:t> J of </a:t>
            </a:r>
            <a:r>
              <a:rPr lang="en-US" sz="1050" dirty="0"/>
              <a:t>Food, Agriculture &amp; Environment 10 (2): 207-216, 2012.</a:t>
            </a:r>
            <a:endParaRPr lang="es-CL" sz="1050" dirty="0"/>
          </a:p>
          <a:p>
            <a:endParaRPr lang="es-CL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4" grpId="0"/>
      <p:bldP spid="6" grpId="0"/>
      <p:bldP spid="13" grpId="0" animBg="1"/>
      <p:bldP spid="14" grpId="0" animBg="1"/>
      <p:bldP spid="15" grpId="0"/>
      <p:bldP spid="16" grpId="0" animBg="1"/>
      <p:bldP spid="17" grpId="0" animBg="1"/>
      <p:bldP spid="7" grpId="0"/>
      <p:bldP spid="19" grpId="0" animBg="1"/>
      <p:bldP spid="20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256045" y="4357694"/>
            <a:ext cx="62468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Actividad </a:t>
            </a:r>
            <a:r>
              <a:rPr lang="es-ES" sz="48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Antiplaquetaria</a:t>
            </a:r>
            <a:endParaRPr lang="es-ES" sz="48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de F&amp;V</a:t>
            </a:r>
            <a:endParaRPr lang="es-ES" sz="4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072206"/>
            <a:ext cx="3643338" cy="28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0894" y="6072208"/>
            <a:ext cx="4098758" cy="64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23044"/>
            <a:ext cx="8072494" cy="556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428596" y="5143512"/>
            <a:ext cx="814393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4500562" y="642918"/>
            <a:ext cx="428628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42942" y="6357960"/>
            <a:ext cx="4071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200" b="1" dirty="0" err="1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Bood</a:t>
            </a:r>
            <a:r>
              <a:rPr lang="en-US" sz="1200" b="1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n-US" sz="1200" b="1" dirty="0" err="1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Coagul</a:t>
            </a:r>
            <a:r>
              <a:rPr lang="en-US" sz="1200" b="1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 Fibrinolysis. 2011;22(3):197-205</a:t>
            </a:r>
            <a:r>
              <a:rPr lang="en-US" sz="1050" b="1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00034" y="285728"/>
            <a:ext cx="814393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18630" y="171370"/>
            <a:ext cx="7711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 dirty="0" smtClean="0">
                <a:solidFill>
                  <a:srgbClr val="0033CC"/>
                </a:solidFill>
                <a:latin typeface="Calibri"/>
              </a:rPr>
              <a:t>Inhibición de la Agregación </a:t>
            </a:r>
            <a:r>
              <a:rPr lang="es-ES" sz="2000" b="1" dirty="0" err="1" smtClean="0">
                <a:solidFill>
                  <a:srgbClr val="0033CC"/>
                </a:solidFill>
                <a:latin typeface="Calibri"/>
              </a:rPr>
              <a:t>Plaquetaria</a:t>
            </a:r>
            <a:r>
              <a:rPr lang="es-ES" sz="2000" b="1" dirty="0" smtClean="0">
                <a:solidFill>
                  <a:srgbClr val="0033CC"/>
                </a:solidFill>
                <a:latin typeface="Calibri"/>
              </a:rPr>
              <a:t> por </a:t>
            </a:r>
            <a:r>
              <a:rPr lang="es-ES" sz="2000" b="1" dirty="0" err="1" smtClean="0">
                <a:solidFill>
                  <a:srgbClr val="0033CC"/>
                </a:solidFill>
                <a:latin typeface="Calibri"/>
              </a:rPr>
              <a:t>extr</a:t>
            </a:r>
            <a:r>
              <a:rPr lang="es-ES" sz="2000" b="1" dirty="0" smtClean="0">
                <a:solidFill>
                  <a:srgbClr val="0033CC"/>
                </a:solidFill>
                <a:latin typeface="Calibri"/>
              </a:rPr>
              <a:t>. acuosos y </a:t>
            </a:r>
            <a:r>
              <a:rPr lang="es-ES" sz="2000" b="1" dirty="0" err="1" smtClean="0">
                <a:solidFill>
                  <a:srgbClr val="0033CC"/>
                </a:solidFill>
                <a:latin typeface="Calibri"/>
              </a:rPr>
              <a:t>met</a:t>
            </a:r>
            <a:r>
              <a:rPr lang="es-ES" sz="2000" b="1" dirty="0" smtClean="0">
                <a:solidFill>
                  <a:srgbClr val="0033CC"/>
                </a:solidFill>
                <a:latin typeface="Calibri"/>
              </a:rPr>
              <a:t>. de </a:t>
            </a:r>
            <a:r>
              <a:rPr lang="es-ES" sz="2000" b="1" dirty="0" err="1" smtClean="0">
                <a:solidFill>
                  <a:srgbClr val="0033CC"/>
                </a:solidFill>
                <a:latin typeface="Calibri"/>
              </a:rPr>
              <a:t>FyH</a:t>
            </a:r>
            <a:endParaRPr lang="es-ES" sz="2000" b="1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3" name="Picture 5" descr="C:\Documents and Settings\usuario\Escritorio\Presentac  Prof T\talquino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4929198"/>
            <a:ext cx="496115" cy="413834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460516" y="2420888"/>
            <a:ext cx="814393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091926" y="260648"/>
            <a:ext cx="7102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800" b="1" dirty="0" smtClean="0">
                <a:solidFill>
                  <a:srgbClr val="0033CC"/>
                </a:solidFill>
                <a:latin typeface="Calibri"/>
              </a:rPr>
              <a:t>Frutilla</a:t>
            </a:r>
            <a:r>
              <a:rPr lang="es-ES" sz="2400" b="1" dirty="0" smtClean="0">
                <a:solidFill>
                  <a:srgbClr val="0033CC"/>
                </a:solidFill>
                <a:latin typeface="Calibri"/>
              </a:rPr>
              <a:t>:  Actividad </a:t>
            </a:r>
            <a:r>
              <a:rPr lang="es-ES" sz="2400" b="1" dirty="0" err="1" smtClean="0">
                <a:solidFill>
                  <a:srgbClr val="0033CC"/>
                </a:solidFill>
                <a:latin typeface="Calibri"/>
              </a:rPr>
              <a:t>AntiPlaquetaria</a:t>
            </a:r>
            <a:r>
              <a:rPr lang="es-ES" sz="2400" b="1" dirty="0" smtClean="0">
                <a:solidFill>
                  <a:srgbClr val="0033CC"/>
                </a:solidFill>
                <a:latin typeface="Calibri"/>
              </a:rPr>
              <a:t> y </a:t>
            </a:r>
            <a:r>
              <a:rPr lang="es-ES" sz="2400" b="1" dirty="0" err="1" smtClean="0">
                <a:solidFill>
                  <a:srgbClr val="0033CC"/>
                </a:solidFill>
                <a:latin typeface="Calibri"/>
              </a:rPr>
              <a:t>AntiTrombótica</a:t>
            </a:r>
            <a:r>
              <a:rPr lang="es-ES" sz="2400" b="1" dirty="0" smtClean="0">
                <a:solidFill>
                  <a:srgbClr val="0033CC"/>
                </a:solidFill>
                <a:latin typeface="Calibri"/>
              </a:rPr>
              <a:t>  </a:t>
            </a:r>
            <a:endParaRPr lang="es-ES" sz="2800" b="1" dirty="0">
              <a:solidFill>
                <a:srgbClr val="0033CC"/>
              </a:solidFill>
              <a:latin typeface="Calibri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3275856" y="1247855"/>
            <a:ext cx="5796136" cy="5421505"/>
            <a:chOff x="3275856" y="1247855"/>
            <a:chExt cx="5796136" cy="5421505"/>
          </a:xfrm>
        </p:grpSpPr>
        <p:pic>
          <p:nvPicPr>
            <p:cNvPr id="7475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21584" t="8859" r="25840" b="47829"/>
            <a:stretch>
              <a:fillRect/>
            </a:stretch>
          </p:blipFill>
          <p:spPr bwMode="auto">
            <a:xfrm>
              <a:off x="3275856" y="1462702"/>
              <a:ext cx="5796136" cy="4293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 descr="C:\Documents and Settings\usuario\Escritorio\ratone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24328" y="5639165"/>
              <a:ext cx="946870" cy="1030195"/>
            </a:xfrm>
            <a:prstGeom prst="rect">
              <a:avLst/>
            </a:prstGeom>
            <a:noFill/>
          </p:spPr>
        </p:pic>
        <p:sp>
          <p:nvSpPr>
            <p:cNvPr id="4" name="3 CuadroTexto"/>
            <p:cNvSpPr txBox="1"/>
            <p:nvPr/>
          </p:nvSpPr>
          <p:spPr>
            <a:xfrm>
              <a:off x="5148064" y="1247855"/>
              <a:ext cx="3583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b="1" dirty="0" smtClean="0">
                  <a:solidFill>
                    <a:srgbClr val="C00000"/>
                  </a:solidFill>
                </a:rPr>
                <a:t>Inhibición de trombosis </a:t>
              </a:r>
              <a:r>
                <a:rPr lang="es-CL" b="1" i="1" dirty="0" smtClean="0">
                  <a:solidFill>
                    <a:srgbClr val="C00000"/>
                  </a:solidFill>
                </a:rPr>
                <a:t>in vivo</a:t>
              </a:r>
              <a:endParaRPr lang="es-CL" b="1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251520" y="1124744"/>
            <a:ext cx="3672408" cy="3384376"/>
            <a:chOff x="251520" y="1124744"/>
            <a:chExt cx="3672408" cy="3384376"/>
          </a:xfrm>
        </p:grpSpPr>
        <p:pic>
          <p:nvPicPr>
            <p:cNvPr id="7475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6838" t="12422" r="32762" b="20641"/>
            <a:stretch>
              <a:fillRect/>
            </a:stretch>
          </p:blipFill>
          <p:spPr bwMode="auto">
            <a:xfrm>
              <a:off x="251520" y="1484784"/>
              <a:ext cx="2894637" cy="3024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2 Rectángulo"/>
            <p:cNvSpPr/>
            <p:nvPr/>
          </p:nvSpPr>
          <p:spPr>
            <a:xfrm>
              <a:off x="3275856" y="1278632"/>
              <a:ext cx="648072" cy="782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" name="1 CuadroTexto"/>
            <p:cNvSpPr txBox="1"/>
            <p:nvPr/>
          </p:nvSpPr>
          <p:spPr>
            <a:xfrm>
              <a:off x="395536" y="1124744"/>
              <a:ext cx="30698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400" b="1" dirty="0" smtClean="0">
                  <a:solidFill>
                    <a:srgbClr val="C00000"/>
                  </a:solidFill>
                </a:rPr>
                <a:t>Inhibición Agregación Plaquetaria</a:t>
              </a:r>
              <a:endParaRPr lang="es-CL" sz="1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" name="4 CuadroTexto"/>
          <p:cNvSpPr txBox="1"/>
          <p:nvPr/>
        </p:nvSpPr>
        <p:spPr>
          <a:xfrm>
            <a:off x="265165" y="6341772"/>
            <a:ext cx="2305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 smtClean="0"/>
              <a:t>Artículo en preparación</a:t>
            </a:r>
            <a:endParaRPr lang="es-CL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51758" t="24687" r="9570" b="27500"/>
          <a:stretch>
            <a:fillRect/>
          </a:stretch>
        </p:blipFill>
        <p:spPr bwMode="auto">
          <a:xfrm>
            <a:off x="251520" y="908720"/>
            <a:ext cx="435860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51172" t="34062" r="10156" b="14375"/>
          <a:stretch>
            <a:fillRect/>
          </a:stretch>
        </p:blipFill>
        <p:spPr bwMode="auto">
          <a:xfrm>
            <a:off x="4499992" y="976306"/>
            <a:ext cx="4248472" cy="331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21 Grupo"/>
          <p:cNvGrpSpPr/>
          <p:nvPr/>
        </p:nvGrpSpPr>
        <p:grpSpPr>
          <a:xfrm>
            <a:off x="2051720" y="4774193"/>
            <a:ext cx="4392488" cy="1340768"/>
            <a:chOff x="539552" y="3933056"/>
            <a:chExt cx="8294230" cy="2125581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51563" t="50625" r="6249" b="44687"/>
            <a:stretch>
              <a:fillRect/>
            </a:stretch>
          </p:blipFill>
          <p:spPr bwMode="auto">
            <a:xfrm>
              <a:off x="539552" y="5733256"/>
              <a:ext cx="6536393" cy="325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9961" t="26250" r="11523" b="40000"/>
            <a:stretch>
              <a:fillRect/>
            </a:stretch>
          </p:blipFill>
          <p:spPr bwMode="auto">
            <a:xfrm>
              <a:off x="539552" y="3933056"/>
              <a:ext cx="8294230" cy="1746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8" name="17 CuadroTexto"/>
          <p:cNvSpPr txBox="1"/>
          <p:nvPr/>
        </p:nvSpPr>
        <p:spPr>
          <a:xfrm>
            <a:off x="470302" y="159023"/>
            <a:ext cx="8264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3200" b="1" dirty="0" smtClean="0">
                <a:solidFill>
                  <a:srgbClr val="0033CC"/>
                </a:solidFill>
                <a:latin typeface="Calibri"/>
              </a:rPr>
              <a:t>Tomate</a:t>
            </a:r>
            <a:r>
              <a:rPr lang="es-ES" sz="2400" b="1" dirty="0" smtClean="0">
                <a:solidFill>
                  <a:srgbClr val="0033CC"/>
                </a:solidFill>
                <a:latin typeface="Calibri"/>
              </a:rPr>
              <a:t>: Extractos y Fracciones con Actividad </a:t>
            </a:r>
            <a:r>
              <a:rPr lang="es-ES" sz="2400" b="1" dirty="0" err="1" smtClean="0">
                <a:solidFill>
                  <a:srgbClr val="0033CC"/>
                </a:solidFill>
                <a:latin typeface="Calibri"/>
              </a:rPr>
              <a:t>Antiplaquetaria</a:t>
            </a:r>
            <a:endParaRPr lang="es-ES" sz="2400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187624" y="1412776"/>
            <a:ext cx="2857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 smtClean="0">
                <a:solidFill>
                  <a:srgbClr val="0033CC"/>
                </a:solidFill>
                <a:latin typeface="Calibri"/>
              </a:rPr>
              <a:t>Resisten cambios de pH</a:t>
            </a:r>
            <a:endParaRPr lang="es-ES" sz="1600" b="1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 l="14662" t="17344" r="11731" b="22610"/>
          <a:stretch>
            <a:fillRect/>
          </a:stretch>
        </p:blipFill>
        <p:spPr bwMode="auto">
          <a:xfrm>
            <a:off x="6187306" y="5493714"/>
            <a:ext cx="2707307" cy="1241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5796136" y="1675547"/>
            <a:ext cx="2857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 smtClean="0">
                <a:solidFill>
                  <a:srgbClr val="0033CC"/>
                </a:solidFill>
                <a:latin typeface="Calibri"/>
              </a:rPr>
              <a:t>Resisten cambios de </a:t>
            </a:r>
            <a:r>
              <a:rPr lang="es-ES" sz="1600" b="1" dirty="0" err="1" smtClean="0">
                <a:solidFill>
                  <a:srgbClr val="0033CC"/>
                </a:solidFill>
                <a:latin typeface="Calibri"/>
              </a:rPr>
              <a:t>tº</a:t>
            </a:r>
            <a:endParaRPr lang="es-ES" sz="1600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499992" y="1340768"/>
            <a:ext cx="4234432" cy="316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Rectángulo"/>
          <p:cNvSpPr/>
          <p:nvPr/>
        </p:nvSpPr>
        <p:spPr>
          <a:xfrm>
            <a:off x="4499992" y="908720"/>
            <a:ext cx="108012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50 Rectángulo"/>
          <p:cNvSpPr/>
          <p:nvPr/>
        </p:nvSpPr>
        <p:spPr>
          <a:xfrm>
            <a:off x="755576" y="220578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0033CC"/>
                </a:solidFill>
              </a:rPr>
              <a:t>Tomate</a:t>
            </a:r>
            <a:endParaRPr lang="en-US" sz="2000" dirty="0">
              <a:solidFill>
                <a:srgbClr val="0033CC"/>
              </a:solidFill>
            </a:endParaRPr>
          </a:p>
          <a:p>
            <a:r>
              <a:rPr lang="en-US" sz="2000" b="1" dirty="0" err="1" smtClean="0">
                <a:solidFill>
                  <a:srgbClr val="0033CC"/>
                </a:solidFill>
              </a:rPr>
              <a:t>Aislamiento</a:t>
            </a:r>
            <a:r>
              <a:rPr lang="en-US" sz="2000" b="1" dirty="0" smtClean="0">
                <a:solidFill>
                  <a:srgbClr val="0033CC"/>
                </a:solidFill>
              </a:rPr>
              <a:t> e </a:t>
            </a:r>
            <a:r>
              <a:rPr lang="en-US" sz="2000" b="1" dirty="0" err="1" smtClean="0">
                <a:solidFill>
                  <a:srgbClr val="0033CC"/>
                </a:solidFill>
              </a:rPr>
              <a:t>Identificación</a:t>
            </a:r>
            <a:r>
              <a:rPr lang="en-US" sz="2000" b="1" dirty="0" smtClean="0">
                <a:solidFill>
                  <a:srgbClr val="0033CC"/>
                </a:solidFill>
              </a:rPr>
              <a:t> de </a:t>
            </a:r>
            <a:r>
              <a:rPr lang="en-US" sz="2000" b="1" dirty="0" err="1" smtClean="0">
                <a:solidFill>
                  <a:srgbClr val="0033CC"/>
                </a:solidFill>
              </a:rPr>
              <a:t>Compuestos</a:t>
            </a:r>
            <a:r>
              <a:rPr lang="en-US" sz="2000" b="1" dirty="0" smtClean="0">
                <a:solidFill>
                  <a:srgbClr val="0033CC"/>
                </a:solidFill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</a:rPr>
              <a:t>Antiplaquetarios</a:t>
            </a:r>
            <a:endParaRPr lang="es-ES" sz="2000" dirty="0" smtClean="0">
              <a:solidFill>
                <a:srgbClr val="0033CC"/>
              </a:solidFill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 cstate="print"/>
          <a:srcRect l="39933" t="35980" r="48010" b="51323"/>
          <a:stretch>
            <a:fillRect/>
          </a:stretch>
        </p:blipFill>
        <p:spPr bwMode="auto">
          <a:xfrm>
            <a:off x="1547664" y="1412776"/>
            <a:ext cx="1152128" cy="97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16322" t="8485" r="18926" b="36391"/>
          <a:stretch>
            <a:fillRect/>
          </a:stretch>
        </p:blipFill>
        <p:spPr bwMode="auto">
          <a:xfrm>
            <a:off x="467544" y="2924944"/>
            <a:ext cx="451335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0" name="59 Conector recto de flecha"/>
          <p:cNvCxnSpPr/>
          <p:nvPr/>
        </p:nvCxnSpPr>
        <p:spPr>
          <a:xfrm>
            <a:off x="2051720" y="2348880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2" name="6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245486"/>
              </p:ext>
            </p:extLst>
          </p:nvPr>
        </p:nvGraphicFramePr>
        <p:xfrm>
          <a:off x="5220072" y="3679726"/>
          <a:ext cx="3923928" cy="18748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2301"/>
                <a:gridCol w="625051"/>
                <a:gridCol w="911856"/>
                <a:gridCol w="738044"/>
                <a:gridCol w="676676"/>
              </a:tblGrid>
              <a:tr h="342546">
                <a:tc gridSpan="5">
                  <a:txBody>
                    <a:bodyPr/>
                    <a:lstStyle/>
                    <a:p>
                      <a:pPr algn="ctr"/>
                      <a:r>
                        <a:rPr lang="es-CL" sz="1400" b="1" i="1" dirty="0" smtClean="0">
                          <a:latin typeface="Arial" pitchFamily="34" charset="0"/>
                          <a:cs typeface="Arial" pitchFamily="34" charset="0"/>
                        </a:rPr>
                        <a:t>Inhibición</a:t>
                      </a:r>
                      <a:r>
                        <a:rPr lang="es-CL" sz="1400" b="1" i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CL" sz="1400" b="1" i="1" dirty="0" smtClean="0">
                          <a:latin typeface="Arial" pitchFamily="34" charset="0"/>
                          <a:cs typeface="Arial" pitchFamily="34" charset="0"/>
                        </a:rPr>
                        <a:t>Agregación Plaquetaria </a:t>
                      </a:r>
                      <a:endParaRPr lang="es-CL" sz="1400" b="1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434985">
                <a:tc>
                  <a:txBody>
                    <a:bodyPr/>
                    <a:lstStyle/>
                    <a:p>
                      <a:endParaRPr lang="es-C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b="0" dirty="0" smtClean="0">
                          <a:latin typeface="Arial" pitchFamily="34" charset="0"/>
                          <a:cs typeface="Arial" pitchFamily="34" charset="0"/>
                        </a:rPr>
                        <a:t>ADP</a:t>
                      </a:r>
                      <a:endParaRPr lang="es-CL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b="0" dirty="0" smtClean="0">
                          <a:latin typeface="Arial" pitchFamily="34" charset="0"/>
                          <a:cs typeface="Arial" pitchFamily="34" charset="0"/>
                        </a:rPr>
                        <a:t>Colágeno</a:t>
                      </a:r>
                      <a:endParaRPr lang="es-CL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b="0" dirty="0" smtClean="0">
                          <a:latin typeface="Arial" pitchFamily="34" charset="0"/>
                          <a:cs typeface="Arial" pitchFamily="34" charset="0"/>
                        </a:rPr>
                        <a:t>TRAP-6</a:t>
                      </a:r>
                      <a:endParaRPr lang="es-CL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b="0" dirty="0" smtClean="0">
                          <a:latin typeface="Arial" pitchFamily="34" charset="0"/>
                          <a:cs typeface="Arial" pitchFamily="34" charset="0"/>
                        </a:rPr>
                        <a:t>AA</a:t>
                      </a:r>
                      <a:endParaRPr lang="es-CL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47988">
                <a:tc>
                  <a:txBody>
                    <a:bodyPr/>
                    <a:lstStyle/>
                    <a:p>
                      <a:r>
                        <a:rPr lang="es-CL" sz="1200" dirty="0" err="1" smtClean="0">
                          <a:latin typeface="Arial" pitchFamily="34" charset="0"/>
                          <a:cs typeface="Arial" pitchFamily="34" charset="0"/>
                        </a:rPr>
                        <a:t>Guanosine</a:t>
                      </a:r>
                      <a:endParaRPr lang="es-C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 smtClean="0">
                          <a:latin typeface="Arial" pitchFamily="34" charset="0"/>
                          <a:cs typeface="Arial" pitchFamily="34" charset="0"/>
                        </a:rPr>
                        <a:t>++</a:t>
                      </a:r>
                      <a:endParaRPr lang="es-CL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 smtClean="0">
                          <a:latin typeface="Arial" pitchFamily="34" charset="0"/>
                          <a:cs typeface="Arial" pitchFamily="34" charset="0"/>
                        </a:rPr>
                        <a:t>+++</a:t>
                      </a:r>
                      <a:endParaRPr lang="es-CL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s-CL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++</a:t>
                      </a:r>
                      <a:endParaRPr lang="es-CL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47988">
                <a:tc>
                  <a:txBody>
                    <a:bodyPr/>
                    <a:lstStyle/>
                    <a:p>
                      <a:r>
                        <a:rPr lang="es-CL" sz="1200" dirty="0" err="1" smtClean="0">
                          <a:latin typeface="Arial" pitchFamily="34" charset="0"/>
                          <a:cs typeface="Arial" pitchFamily="34" charset="0"/>
                        </a:rPr>
                        <a:t>Adenosine</a:t>
                      </a:r>
                      <a:endParaRPr lang="es-C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 smtClean="0">
                          <a:latin typeface="Arial" pitchFamily="34" charset="0"/>
                          <a:cs typeface="Arial" pitchFamily="34" charset="0"/>
                        </a:rPr>
                        <a:t>+++</a:t>
                      </a:r>
                      <a:endParaRPr lang="es-CL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 smtClean="0">
                          <a:latin typeface="Arial" pitchFamily="34" charset="0"/>
                          <a:cs typeface="Arial" pitchFamily="34" charset="0"/>
                        </a:rPr>
                        <a:t>+++</a:t>
                      </a:r>
                      <a:endParaRPr lang="es-CL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s-CL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+</a:t>
                      </a:r>
                      <a:endParaRPr lang="es-CL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47988">
                <a:tc>
                  <a:txBody>
                    <a:bodyPr/>
                    <a:lstStyle/>
                    <a:p>
                      <a:r>
                        <a:rPr lang="es-CL" sz="1200" dirty="0" smtClean="0">
                          <a:latin typeface="Arial" pitchFamily="34" charset="0"/>
                          <a:cs typeface="Arial" pitchFamily="34" charset="0"/>
                        </a:rPr>
                        <a:t>AMP</a:t>
                      </a:r>
                      <a:endParaRPr lang="es-C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 smtClean="0">
                          <a:latin typeface="Arial" pitchFamily="34" charset="0"/>
                          <a:cs typeface="Arial" pitchFamily="34" charset="0"/>
                        </a:rPr>
                        <a:t>+++</a:t>
                      </a:r>
                      <a:endParaRPr lang="es-CL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 smtClean="0">
                          <a:latin typeface="Arial" pitchFamily="34" charset="0"/>
                          <a:cs typeface="Arial" pitchFamily="34" charset="0"/>
                        </a:rPr>
                        <a:t>++</a:t>
                      </a:r>
                      <a:endParaRPr lang="es-CL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6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s-CL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+</a:t>
                      </a:r>
                      <a:endParaRPr lang="es-CL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22 CuadroTexto"/>
          <p:cNvSpPr txBox="1"/>
          <p:nvPr/>
        </p:nvSpPr>
        <p:spPr>
          <a:xfrm>
            <a:off x="5148064" y="5805264"/>
            <a:ext cx="3995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dirty="0" smtClean="0">
                <a:latin typeface="Arial" pitchFamily="34" charset="0"/>
                <a:cs typeface="Arial" pitchFamily="34" charset="0"/>
              </a:rPr>
              <a:t>+ leve actividad; ++ moderada actividad; +++ fuerte actividad </a:t>
            </a:r>
            <a:endParaRPr lang="es-CL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484784"/>
            <a:ext cx="194709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25 Rectángulo"/>
          <p:cNvSpPr/>
          <p:nvPr/>
        </p:nvSpPr>
        <p:spPr>
          <a:xfrm>
            <a:off x="3113533" y="5085184"/>
            <a:ext cx="20345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s-CL" sz="11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s-CL" sz="1100" dirty="0" err="1" smtClean="0">
                <a:latin typeface="Arial" pitchFamily="34" charset="0"/>
                <a:cs typeface="Arial" pitchFamily="34" charset="0"/>
              </a:rPr>
              <a:t>Adenosine</a:t>
            </a:r>
            <a:r>
              <a:rPr lang="es-CL" sz="11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s-CL" sz="1100" dirty="0" err="1" smtClean="0">
                <a:latin typeface="Arial" pitchFamily="34" charset="0"/>
                <a:cs typeface="Arial" pitchFamily="34" charset="0"/>
              </a:rPr>
              <a:t>monophosphate</a:t>
            </a:r>
            <a:r>
              <a:rPr lang="es-CL" sz="1100" dirty="0" smtClean="0">
                <a:latin typeface="Arial" pitchFamily="34" charset="0"/>
                <a:cs typeface="Arial" pitchFamily="34" charset="0"/>
              </a:rPr>
              <a:t>)</a:t>
            </a:r>
            <a:endParaRPr lang="es-CL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467544" y="6309320"/>
            <a:ext cx="58681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Fuentes E, </a:t>
            </a:r>
            <a:r>
              <a:rPr kumimoji="0" lang="en-US" sz="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Alarcón</a:t>
            </a:r>
            <a:r>
              <a:rPr kumimoji="0" lang="en-US" sz="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M,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Astudillo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L, Valenzuela C,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Gutiérrez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M,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Palomo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I. Protective Mechanisms of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Guanosine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from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Solanum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lycopersicum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on Agonist-Induced Platelet Activation: Role of sCD40L. </a:t>
            </a:r>
            <a:r>
              <a:rPr kumimoji="0" lang="es-CL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Molecules</a:t>
            </a:r>
            <a:r>
              <a:rPr kumimoji="0" lang="es-CL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2013;18(7):8120-35. </a:t>
            </a:r>
            <a:endParaRPr kumimoji="0" lang="es-C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148064" y="3501008"/>
            <a:ext cx="3816424" cy="2232248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2674075" y="692696"/>
            <a:ext cx="1465877" cy="1528785"/>
            <a:chOff x="980226" y="532063"/>
            <a:chExt cx="1465877" cy="1528785"/>
          </a:xfrm>
        </p:grpSpPr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1357" t="8485" r="18926" b="36391"/>
            <a:stretch>
              <a:fillRect/>
            </a:stretch>
          </p:blipFill>
          <p:spPr bwMode="auto">
            <a:xfrm>
              <a:off x="980226" y="532063"/>
              <a:ext cx="1465877" cy="1528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Rectángulo"/>
            <p:cNvSpPr/>
            <p:nvPr/>
          </p:nvSpPr>
          <p:spPr>
            <a:xfrm>
              <a:off x="1619672" y="1926214"/>
              <a:ext cx="506587" cy="126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15" name="69 CuadroTexto"/>
          <p:cNvSpPr txBox="1">
            <a:spLocks noChangeArrowheads="1"/>
          </p:cNvSpPr>
          <p:nvPr/>
        </p:nvSpPr>
        <p:spPr bwMode="auto">
          <a:xfrm rot="19540753">
            <a:off x="308239" y="3798011"/>
            <a:ext cx="84352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1200" b="1" dirty="0">
                <a:solidFill>
                  <a:prstClr val="black"/>
                </a:solidFill>
                <a:latin typeface="Arial Narrow" pitchFamily="34" charset="0"/>
              </a:rPr>
              <a:t>GPVI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1200" b="1" dirty="0" err="1">
                <a:solidFill>
                  <a:prstClr val="black"/>
                </a:solidFill>
                <a:latin typeface="Arial Narrow" pitchFamily="34" charset="0"/>
              </a:rPr>
              <a:t>FcR</a:t>
            </a:r>
            <a:r>
              <a:rPr lang="el-GR" sz="1200" b="1" dirty="0">
                <a:solidFill>
                  <a:prstClr val="black"/>
                </a:solidFill>
                <a:latin typeface="Arial Narrow" pitchFamily="34" charset="0"/>
              </a:rPr>
              <a:t>γ</a:t>
            </a:r>
            <a:endParaRPr lang="es-ES_tradnl" sz="12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97" name="196 Elipse"/>
          <p:cNvSpPr/>
          <p:nvPr/>
        </p:nvSpPr>
        <p:spPr>
          <a:xfrm>
            <a:off x="604814" y="2952328"/>
            <a:ext cx="5980087" cy="3789040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prstClr val="black"/>
              </a:solidFill>
            </a:endParaRPr>
          </a:p>
        </p:txBody>
      </p:sp>
      <p:sp>
        <p:nvSpPr>
          <p:cNvPr id="5" name="4 Cinta perforada"/>
          <p:cNvSpPr/>
          <p:nvPr/>
        </p:nvSpPr>
        <p:spPr>
          <a:xfrm rot="20459466">
            <a:off x="1331814" y="3194074"/>
            <a:ext cx="708025" cy="519112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prstClr val="black"/>
                </a:solidFill>
                <a:latin typeface="Arial Narrow" pitchFamily="34" charset="0"/>
              </a:rPr>
              <a:t>P2Y1</a:t>
            </a:r>
          </a:p>
        </p:txBody>
      </p:sp>
      <p:sp>
        <p:nvSpPr>
          <p:cNvPr id="7" name="6 Elipse"/>
          <p:cNvSpPr/>
          <p:nvPr/>
        </p:nvSpPr>
        <p:spPr>
          <a:xfrm>
            <a:off x="1620913" y="3599829"/>
            <a:ext cx="428625" cy="28575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8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grpSp>
        <p:nvGrpSpPr>
          <p:cNvPr id="2" name="13 Grupo"/>
          <p:cNvGrpSpPr>
            <a:grpSpLocks/>
          </p:cNvGrpSpPr>
          <p:nvPr/>
        </p:nvGrpSpPr>
        <p:grpSpPr bwMode="auto">
          <a:xfrm>
            <a:off x="1978100" y="3671267"/>
            <a:ext cx="214313" cy="285750"/>
            <a:chOff x="2857488" y="1857364"/>
            <a:chExt cx="214314" cy="285752"/>
          </a:xfrm>
        </p:grpSpPr>
        <p:sp>
          <p:nvSpPr>
            <p:cNvPr id="10" name="9 Acorde"/>
            <p:cNvSpPr/>
            <p:nvPr/>
          </p:nvSpPr>
          <p:spPr>
            <a:xfrm>
              <a:off x="2928926" y="1928801"/>
              <a:ext cx="142876" cy="214315"/>
            </a:xfrm>
            <a:prstGeom prst="chord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>
                <a:solidFill>
                  <a:prstClr val="white"/>
                </a:solidFill>
              </a:endParaRPr>
            </a:p>
          </p:txBody>
        </p:sp>
        <p:sp>
          <p:nvSpPr>
            <p:cNvPr id="11" name="10 Circular"/>
            <p:cNvSpPr/>
            <p:nvPr/>
          </p:nvSpPr>
          <p:spPr>
            <a:xfrm flipV="1">
              <a:off x="2857488" y="1857364"/>
              <a:ext cx="142876" cy="214314"/>
            </a:xfrm>
            <a:prstGeom prst="pi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>
                <a:solidFill>
                  <a:prstClr val="black"/>
                </a:solidFill>
              </a:endParaRPr>
            </a:p>
          </p:txBody>
        </p:sp>
      </p:grpSp>
      <p:sp>
        <p:nvSpPr>
          <p:cNvPr id="131" name="130 Conector"/>
          <p:cNvSpPr/>
          <p:nvPr/>
        </p:nvSpPr>
        <p:spPr>
          <a:xfrm>
            <a:off x="1616349" y="5147482"/>
            <a:ext cx="714375" cy="357187"/>
          </a:xfrm>
          <a:prstGeom prst="flowChartConnector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dirty="0" smtClean="0">
                <a:solidFill>
                  <a:prstClr val="black"/>
                </a:solidFill>
                <a:latin typeface="Arial Narrow" pitchFamily="34" charset="0"/>
              </a:rPr>
              <a:t>PLC</a:t>
            </a:r>
            <a:endParaRPr lang="el-GR" sz="120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6173" name="141 CuadroTexto"/>
          <p:cNvSpPr txBox="1">
            <a:spLocks noChangeArrowheads="1"/>
          </p:cNvSpPr>
          <p:nvPr/>
        </p:nvSpPr>
        <p:spPr bwMode="auto">
          <a:xfrm>
            <a:off x="1743250" y="5714384"/>
            <a:ext cx="50006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1400" b="1">
                <a:solidFill>
                  <a:prstClr val="black"/>
                </a:solidFill>
                <a:latin typeface="Arial Narrow" pitchFamily="34" charset="0"/>
              </a:rPr>
              <a:t>PIP</a:t>
            </a:r>
            <a:r>
              <a:rPr lang="es-ES_tradnl" sz="1200" b="1">
                <a:solidFill>
                  <a:prstClr val="black"/>
                </a:solidFill>
                <a:latin typeface="Arial Narrow" pitchFamily="34" charset="0"/>
              </a:rPr>
              <a:t>2</a:t>
            </a:r>
            <a:endParaRPr lang="es-ES_tradnl" sz="1400" b="1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6174" name="142 CuadroTexto"/>
          <p:cNvSpPr txBox="1">
            <a:spLocks noChangeArrowheads="1"/>
          </p:cNvSpPr>
          <p:nvPr/>
        </p:nvSpPr>
        <p:spPr bwMode="auto">
          <a:xfrm>
            <a:off x="2768477" y="5511352"/>
            <a:ext cx="571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1400" b="1">
                <a:solidFill>
                  <a:prstClr val="black"/>
                </a:solidFill>
                <a:latin typeface="Arial Narrow" pitchFamily="34" charset="0"/>
              </a:rPr>
              <a:t>IP</a:t>
            </a:r>
            <a:r>
              <a:rPr lang="es-ES_tradnl" sz="1200" b="1">
                <a:solidFill>
                  <a:prstClr val="black"/>
                </a:solidFill>
                <a:latin typeface="Arial Narrow" pitchFamily="34" charset="0"/>
              </a:rPr>
              <a:t>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1200" b="1">
                <a:solidFill>
                  <a:prstClr val="black"/>
                </a:solidFill>
                <a:latin typeface="Arial Narrow" pitchFamily="34" charset="0"/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1400" b="1">
                <a:solidFill>
                  <a:prstClr val="black"/>
                </a:solidFill>
                <a:latin typeface="Arial Narrow" pitchFamily="34" charset="0"/>
              </a:rPr>
              <a:t>DAG</a:t>
            </a:r>
            <a:endParaRPr lang="es-ES_tradnl" sz="1200" b="1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152" name="151 Conector curvado"/>
          <p:cNvCxnSpPr>
            <a:stCxn id="131" idx="4"/>
            <a:endCxn id="6173" idx="0"/>
          </p:cNvCxnSpPr>
          <p:nvPr/>
        </p:nvCxnSpPr>
        <p:spPr>
          <a:xfrm rot="16200000" flipH="1">
            <a:off x="1878552" y="5599654"/>
            <a:ext cx="209715" cy="1974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157 Conector recto de flecha"/>
          <p:cNvCxnSpPr>
            <a:stCxn id="6173" idx="3"/>
          </p:cNvCxnSpPr>
          <p:nvPr/>
        </p:nvCxnSpPr>
        <p:spPr>
          <a:xfrm flipV="1">
            <a:off x="2243312" y="5867562"/>
            <a:ext cx="591468" cy="8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158 CuadroTexto"/>
          <p:cNvSpPr txBox="1"/>
          <p:nvPr/>
        </p:nvSpPr>
        <p:spPr>
          <a:xfrm>
            <a:off x="3554290" y="5225602"/>
            <a:ext cx="500062" cy="3079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prstClr val="black"/>
                </a:solidFill>
                <a:latin typeface="Arial Narrow" pitchFamily="34" charset="0"/>
              </a:rPr>
              <a:t>Ca</a:t>
            </a:r>
            <a:r>
              <a:rPr lang="es-ES_tradnl" sz="1400" b="1" baseline="30000" dirty="0">
                <a:solidFill>
                  <a:prstClr val="black"/>
                </a:solidFill>
                <a:latin typeface="Arial Narrow" pitchFamily="34" charset="0"/>
              </a:rPr>
              <a:t>2+</a:t>
            </a:r>
            <a:r>
              <a:rPr lang="es-ES_tradnl" sz="1400" b="1" dirty="0">
                <a:solidFill>
                  <a:prstClr val="black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160" name="159 CuadroTexto"/>
          <p:cNvSpPr txBox="1"/>
          <p:nvPr/>
        </p:nvSpPr>
        <p:spPr>
          <a:xfrm>
            <a:off x="3554290" y="6297164"/>
            <a:ext cx="500062" cy="3079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prstClr val="black"/>
                </a:solidFill>
                <a:latin typeface="Arial Narrow" pitchFamily="34" charset="0"/>
              </a:rPr>
              <a:t>PKC</a:t>
            </a:r>
          </a:p>
        </p:txBody>
      </p:sp>
      <p:cxnSp>
        <p:nvCxnSpPr>
          <p:cNvPr id="162" name="161 Conector curvado"/>
          <p:cNvCxnSpPr>
            <a:stCxn id="6174" idx="0"/>
            <a:endCxn id="159" idx="1"/>
          </p:cNvCxnSpPr>
          <p:nvPr/>
        </p:nvCxnSpPr>
        <p:spPr>
          <a:xfrm rot="5400000" flipH="1" flipV="1">
            <a:off x="3238377" y="5195439"/>
            <a:ext cx="131763" cy="500063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165 Forma"/>
          <p:cNvCxnSpPr>
            <a:stCxn id="6174" idx="2"/>
            <a:endCxn id="160" idx="1"/>
          </p:cNvCxnSpPr>
          <p:nvPr/>
        </p:nvCxnSpPr>
        <p:spPr>
          <a:xfrm rot="16200000" flipH="1">
            <a:off x="3188371" y="6085233"/>
            <a:ext cx="231775" cy="500063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82" name="168 CuadroTexto"/>
          <p:cNvSpPr txBox="1">
            <a:spLocks noChangeArrowheads="1"/>
          </p:cNvSpPr>
          <p:nvPr/>
        </p:nvSpPr>
        <p:spPr bwMode="auto">
          <a:xfrm>
            <a:off x="4511057" y="4896544"/>
            <a:ext cx="1928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b="1" dirty="0" smtClean="0">
                <a:solidFill>
                  <a:prstClr val="black"/>
                </a:solidFill>
                <a:latin typeface="Arial Narrow" pitchFamily="34" charset="0"/>
              </a:rPr>
              <a:t>α-</a:t>
            </a:r>
            <a:r>
              <a:rPr lang="es-ES_tradnl" b="1" dirty="0" smtClean="0">
                <a:solidFill>
                  <a:prstClr val="black"/>
                </a:solidFill>
                <a:latin typeface="Arial Narrow" pitchFamily="34" charset="0"/>
              </a:rPr>
              <a:t>granules  </a:t>
            </a:r>
            <a:endParaRPr lang="es-ES_tradnl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6183" name="169 CuadroTexto"/>
          <p:cNvSpPr txBox="1">
            <a:spLocks noChangeArrowheads="1"/>
          </p:cNvSpPr>
          <p:nvPr/>
        </p:nvSpPr>
        <p:spPr bwMode="auto">
          <a:xfrm>
            <a:off x="5364088" y="5616624"/>
            <a:ext cx="182349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11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integrin</a:t>
            </a:r>
            <a:r>
              <a:rPr lang="es-ES_tradnl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11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activation</a:t>
            </a:r>
            <a:endParaRPr lang="es-ES_tradnl" sz="1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" name="173 CuadroTexto"/>
          <p:cNvSpPr txBox="1"/>
          <p:nvPr/>
        </p:nvSpPr>
        <p:spPr>
          <a:xfrm>
            <a:off x="4411540" y="5725664"/>
            <a:ext cx="571500" cy="3079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b="1" dirty="0">
                <a:solidFill>
                  <a:prstClr val="black"/>
                </a:solidFill>
                <a:latin typeface="Arial Narrow" pitchFamily="34" charset="0"/>
              </a:rPr>
              <a:t>Rap1</a:t>
            </a:r>
          </a:p>
        </p:txBody>
      </p:sp>
      <p:cxnSp>
        <p:nvCxnSpPr>
          <p:cNvPr id="176" name="175 Conector curvado"/>
          <p:cNvCxnSpPr>
            <a:stCxn id="159" idx="3"/>
            <a:endCxn id="174" idx="1"/>
          </p:cNvCxnSpPr>
          <p:nvPr/>
        </p:nvCxnSpPr>
        <p:spPr>
          <a:xfrm>
            <a:off x="4054352" y="5379589"/>
            <a:ext cx="357188" cy="50006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179 Conector curvado"/>
          <p:cNvCxnSpPr>
            <a:stCxn id="159" idx="3"/>
            <a:endCxn id="6182" idx="1"/>
          </p:cNvCxnSpPr>
          <p:nvPr/>
        </p:nvCxnSpPr>
        <p:spPr>
          <a:xfrm flipV="1">
            <a:off x="4054352" y="5081210"/>
            <a:ext cx="456705" cy="29838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6" name="185 Conector recto de flecha"/>
          <p:cNvCxnSpPr>
            <a:stCxn id="174" idx="3"/>
          </p:cNvCxnSpPr>
          <p:nvPr/>
        </p:nvCxnSpPr>
        <p:spPr>
          <a:xfrm flipV="1">
            <a:off x="4983040" y="5868539"/>
            <a:ext cx="357187" cy="11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188 Conector curvado"/>
          <p:cNvCxnSpPr>
            <a:stCxn id="160" idx="3"/>
            <a:endCxn id="174" idx="1"/>
          </p:cNvCxnSpPr>
          <p:nvPr/>
        </p:nvCxnSpPr>
        <p:spPr>
          <a:xfrm flipV="1">
            <a:off x="4054352" y="5879652"/>
            <a:ext cx="357188" cy="5715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94" name="194 CuadroTexto"/>
          <p:cNvSpPr txBox="1">
            <a:spLocks noChangeArrowheads="1"/>
          </p:cNvSpPr>
          <p:nvPr/>
        </p:nvSpPr>
        <p:spPr bwMode="auto">
          <a:xfrm>
            <a:off x="1620913" y="3607767"/>
            <a:ext cx="4286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1200" b="1">
                <a:solidFill>
                  <a:prstClr val="black"/>
                </a:solidFill>
                <a:latin typeface="Arial Narrow" pitchFamily="34" charset="0"/>
              </a:rPr>
              <a:t> Gq</a:t>
            </a:r>
          </a:p>
        </p:txBody>
      </p:sp>
      <p:sp>
        <p:nvSpPr>
          <p:cNvPr id="6207" name="30 CuadroTexto"/>
          <p:cNvSpPr txBox="1">
            <a:spLocks noChangeArrowheads="1"/>
          </p:cNvSpPr>
          <p:nvPr/>
        </p:nvSpPr>
        <p:spPr bwMode="auto">
          <a:xfrm>
            <a:off x="2912493" y="3347282"/>
            <a:ext cx="1214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32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s-ES_tradnl" sz="3200" b="1" dirty="0" err="1" smtClean="0">
                <a:solidFill>
                  <a:srgbClr val="FF0000"/>
                </a:solidFill>
                <a:latin typeface="Arial Narrow" pitchFamily="34" charset="0"/>
              </a:rPr>
              <a:t>cAMP</a:t>
            </a:r>
            <a:endParaRPr lang="es-ES_tradnl" sz="32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grpSp>
        <p:nvGrpSpPr>
          <p:cNvPr id="3" name="199 Grupo"/>
          <p:cNvGrpSpPr>
            <a:grpSpLocks/>
          </p:cNvGrpSpPr>
          <p:nvPr/>
        </p:nvGrpSpPr>
        <p:grpSpPr bwMode="auto">
          <a:xfrm>
            <a:off x="1122562" y="2736304"/>
            <a:ext cx="785812" cy="428625"/>
            <a:chOff x="785786" y="571480"/>
            <a:chExt cx="785818" cy="428628"/>
          </a:xfrm>
        </p:grpSpPr>
        <p:sp>
          <p:nvSpPr>
            <p:cNvPr id="201" name="200 Conector"/>
            <p:cNvSpPr/>
            <p:nvPr/>
          </p:nvSpPr>
          <p:spPr>
            <a:xfrm>
              <a:off x="785786" y="571480"/>
              <a:ext cx="500066" cy="428628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>
                <a:solidFill>
                  <a:prstClr val="black"/>
                </a:solidFill>
              </a:endParaRPr>
            </a:p>
          </p:txBody>
        </p:sp>
        <p:sp>
          <p:nvSpPr>
            <p:cNvPr id="6257" name="201 CuadroTexto"/>
            <p:cNvSpPr txBox="1">
              <a:spLocks noChangeArrowheads="1"/>
            </p:cNvSpPr>
            <p:nvPr/>
          </p:nvSpPr>
          <p:spPr bwMode="auto">
            <a:xfrm>
              <a:off x="785786" y="627551"/>
              <a:ext cx="78581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_tradnl" sz="1600" b="1" dirty="0">
                  <a:solidFill>
                    <a:prstClr val="black"/>
                  </a:solidFill>
                  <a:latin typeface="Arial Narrow" pitchFamily="34" charset="0"/>
                </a:rPr>
                <a:t>ADP</a:t>
              </a:r>
            </a:p>
          </p:txBody>
        </p:sp>
      </p:grpSp>
      <p:cxnSp>
        <p:nvCxnSpPr>
          <p:cNvPr id="209" name="208 Conector curvado"/>
          <p:cNvCxnSpPr>
            <a:stCxn id="6194" idx="2"/>
          </p:cNvCxnSpPr>
          <p:nvPr/>
        </p:nvCxnSpPr>
        <p:spPr>
          <a:xfrm rot="16200000" flipH="1">
            <a:off x="1321255" y="4399550"/>
            <a:ext cx="1104300" cy="7635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155 Conector curvado"/>
          <p:cNvCxnSpPr>
            <a:stCxn id="6207" idx="1"/>
          </p:cNvCxnSpPr>
          <p:nvPr/>
        </p:nvCxnSpPr>
        <p:spPr>
          <a:xfrm rot="10800000" flipV="1">
            <a:off x="1979713" y="3639382"/>
            <a:ext cx="932781" cy="897122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diamond" w="lg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3" name="162 Conector curvado"/>
          <p:cNvCxnSpPr>
            <a:stCxn id="6254" idx="2"/>
            <a:endCxn id="159" idx="0"/>
          </p:cNvCxnSpPr>
          <p:nvPr/>
        </p:nvCxnSpPr>
        <p:spPr>
          <a:xfrm rot="5400000">
            <a:off x="3652994" y="4848936"/>
            <a:ext cx="527993" cy="22533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diamond" w="lg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54" name="29 CuadroTexto"/>
          <p:cNvSpPr txBox="1">
            <a:spLocks noChangeArrowheads="1"/>
          </p:cNvSpPr>
          <p:nvPr/>
        </p:nvSpPr>
        <p:spPr bwMode="auto">
          <a:xfrm>
            <a:off x="3707905" y="4297499"/>
            <a:ext cx="643508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2000" b="1" dirty="0">
                <a:solidFill>
                  <a:prstClr val="black"/>
                </a:solidFill>
                <a:latin typeface="Arial Narrow" pitchFamily="34" charset="0"/>
              </a:rPr>
              <a:t>PKA</a:t>
            </a:r>
          </a:p>
        </p:txBody>
      </p:sp>
      <p:grpSp>
        <p:nvGrpSpPr>
          <p:cNvPr id="4" name="198 Grupo"/>
          <p:cNvGrpSpPr>
            <a:grpSpLocks/>
          </p:cNvGrpSpPr>
          <p:nvPr/>
        </p:nvGrpSpPr>
        <p:grpSpPr bwMode="auto">
          <a:xfrm rot="19505879">
            <a:off x="4865365" y="3558787"/>
            <a:ext cx="1800200" cy="584549"/>
            <a:chOff x="785786" y="571480"/>
            <a:chExt cx="785818" cy="428628"/>
          </a:xfrm>
        </p:grpSpPr>
        <p:sp>
          <p:nvSpPr>
            <p:cNvPr id="124" name="123 Conector"/>
            <p:cNvSpPr/>
            <p:nvPr/>
          </p:nvSpPr>
          <p:spPr>
            <a:xfrm>
              <a:off x="785786" y="571480"/>
              <a:ext cx="500066" cy="428628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>
                <a:solidFill>
                  <a:prstClr val="black"/>
                </a:solidFill>
              </a:endParaRPr>
            </a:p>
          </p:txBody>
        </p:sp>
        <p:sp>
          <p:nvSpPr>
            <p:cNvPr id="126" name="197 CuadroTexto"/>
            <p:cNvSpPr txBox="1">
              <a:spLocks noChangeArrowheads="1"/>
            </p:cNvSpPr>
            <p:nvPr/>
          </p:nvSpPr>
          <p:spPr bwMode="auto">
            <a:xfrm>
              <a:off x="785786" y="638090"/>
              <a:ext cx="785818" cy="248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_tradnl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  P-</a:t>
              </a:r>
              <a:r>
                <a:rPr lang="es-ES_tradnl" sz="1600" b="1" dirty="0" err="1" smtClean="0">
                  <a:solidFill>
                    <a:prstClr val="black"/>
                  </a:solidFill>
                  <a:latin typeface="Arial Narrow" pitchFamily="34" charset="0"/>
                </a:rPr>
                <a:t>selectin</a:t>
              </a:r>
              <a:endParaRPr lang="es-ES_tradnl" sz="16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cxnSp>
        <p:nvCxnSpPr>
          <p:cNvPr id="129" name="128 Conector curvado"/>
          <p:cNvCxnSpPr>
            <a:endCxn id="124" idx="2"/>
          </p:cNvCxnSpPr>
          <p:nvPr/>
        </p:nvCxnSpPr>
        <p:spPr>
          <a:xfrm rot="5400000" flipH="1" flipV="1">
            <a:off x="4541097" y="4551661"/>
            <a:ext cx="671752" cy="300583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162 Conector curvado"/>
          <p:cNvCxnSpPr/>
          <p:nvPr/>
        </p:nvCxnSpPr>
        <p:spPr>
          <a:xfrm>
            <a:off x="4351637" y="4464496"/>
            <a:ext cx="364379" cy="7200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diamond" w="lg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7" name="132 Conector curvado"/>
          <p:cNvCxnSpPr>
            <a:endCxn id="6254" idx="0"/>
          </p:cNvCxnSpPr>
          <p:nvPr/>
        </p:nvCxnSpPr>
        <p:spPr>
          <a:xfrm rot="16200000" flipH="1">
            <a:off x="3680044" y="3947884"/>
            <a:ext cx="446160" cy="25307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" name="99 Elipse"/>
          <p:cNvSpPr/>
          <p:nvPr/>
        </p:nvSpPr>
        <p:spPr>
          <a:xfrm>
            <a:off x="2839469" y="4033262"/>
            <a:ext cx="504056" cy="28575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solidFill>
                <a:prstClr val="white"/>
              </a:solidFill>
            </a:endParaRPr>
          </a:p>
        </p:txBody>
      </p:sp>
      <p:sp>
        <p:nvSpPr>
          <p:cNvPr id="103" name="30 CuadroTexto"/>
          <p:cNvSpPr txBox="1">
            <a:spLocks noChangeArrowheads="1"/>
          </p:cNvSpPr>
          <p:nvPr/>
        </p:nvSpPr>
        <p:spPr bwMode="auto">
          <a:xfrm>
            <a:off x="2191397" y="4392488"/>
            <a:ext cx="1214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2000" b="1" dirty="0" smtClean="0">
                <a:solidFill>
                  <a:prstClr val="black"/>
                </a:solidFill>
                <a:latin typeface="Arial Narrow" pitchFamily="34" charset="0"/>
              </a:rPr>
              <a:t>AMP</a:t>
            </a:r>
            <a:endParaRPr lang="es-ES_tradnl" sz="32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04" name="28 CuadroTexto"/>
          <p:cNvSpPr txBox="1">
            <a:spLocks noChangeArrowheads="1"/>
          </p:cNvSpPr>
          <p:nvPr/>
        </p:nvSpPr>
        <p:spPr bwMode="auto">
          <a:xfrm>
            <a:off x="2839469" y="4043481"/>
            <a:ext cx="5760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1200" b="1" dirty="0" smtClean="0">
                <a:solidFill>
                  <a:prstClr val="white"/>
                </a:solidFill>
                <a:latin typeface="Arial Narrow" pitchFamily="34" charset="0"/>
              </a:rPr>
              <a:t>PDE3</a:t>
            </a:r>
            <a:endParaRPr lang="es-ES_tradnl" sz="12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cxnSp>
        <p:nvCxnSpPr>
          <p:cNvPr id="106" name="105 Forma"/>
          <p:cNvCxnSpPr>
            <a:stCxn id="6207" idx="2"/>
          </p:cNvCxnSpPr>
          <p:nvPr/>
        </p:nvCxnSpPr>
        <p:spPr>
          <a:xfrm rot="5400000">
            <a:off x="2805072" y="3893872"/>
            <a:ext cx="677030" cy="752251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106 Conector curvado"/>
          <p:cNvCxnSpPr>
            <a:stCxn id="6254" idx="1"/>
          </p:cNvCxnSpPr>
          <p:nvPr/>
        </p:nvCxnSpPr>
        <p:spPr>
          <a:xfrm rot="10800000">
            <a:off x="3271517" y="4392490"/>
            <a:ext cx="436388" cy="105064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diamond" w="lg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0" name="109 Conector recto de flecha"/>
          <p:cNvCxnSpPr/>
          <p:nvPr/>
        </p:nvCxnSpPr>
        <p:spPr>
          <a:xfrm flipV="1">
            <a:off x="2987824" y="3456384"/>
            <a:ext cx="3322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7" name="116 Luna"/>
          <p:cNvSpPr/>
          <p:nvPr/>
        </p:nvSpPr>
        <p:spPr>
          <a:xfrm rot="14282253">
            <a:off x="791228" y="3584749"/>
            <a:ext cx="395287" cy="473075"/>
          </a:xfrm>
          <a:prstGeom prst="moon">
            <a:avLst>
              <a:gd name="adj" fmla="val 30239"/>
            </a:avLst>
          </a:prstGeom>
          <a:solidFill>
            <a:schemeClr val="bg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sp>
        <p:nvSpPr>
          <p:cNvPr id="118" name="117 Proceso"/>
          <p:cNvSpPr/>
          <p:nvPr/>
        </p:nvSpPr>
        <p:spPr>
          <a:xfrm rot="8908396">
            <a:off x="1157486" y="3877989"/>
            <a:ext cx="132283" cy="748328"/>
          </a:xfrm>
          <a:prstGeom prst="flowChartProcess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prstClr val="white"/>
              </a:solidFill>
            </a:endParaRPr>
          </a:p>
        </p:txBody>
      </p:sp>
      <p:grpSp>
        <p:nvGrpSpPr>
          <p:cNvPr id="6" name="109 Grupo"/>
          <p:cNvGrpSpPr>
            <a:grpSpLocks/>
          </p:cNvGrpSpPr>
          <p:nvPr/>
        </p:nvGrpSpPr>
        <p:grpSpPr bwMode="auto">
          <a:xfrm rot="6466359">
            <a:off x="1104093" y="4047510"/>
            <a:ext cx="239371" cy="906606"/>
            <a:chOff x="1610881" y="4176272"/>
            <a:chExt cx="528203" cy="1108267"/>
          </a:xfrm>
          <a:solidFill>
            <a:schemeClr val="bg1"/>
          </a:solidFill>
        </p:grpSpPr>
        <p:sp>
          <p:nvSpPr>
            <p:cNvPr id="120" name="119 Proceso"/>
            <p:cNvSpPr/>
            <p:nvPr/>
          </p:nvSpPr>
          <p:spPr>
            <a:xfrm rot="18605216">
              <a:off x="1197233" y="4709001"/>
              <a:ext cx="890744" cy="63448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>
                <a:solidFill>
                  <a:prstClr val="white"/>
                </a:solidFill>
              </a:endParaRPr>
            </a:p>
          </p:txBody>
        </p:sp>
        <p:cxnSp>
          <p:nvCxnSpPr>
            <p:cNvPr id="121" name="120 Conector recto"/>
            <p:cNvCxnSpPr>
              <a:stCxn id="123" idx="0"/>
              <a:endCxn id="120" idx="2"/>
            </p:cNvCxnSpPr>
            <p:nvPr/>
          </p:nvCxnSpPr>
          <p:spPr>
            <a:xfrm rot="14704002" flipV="1">
              <a:off x="1655277" y="4779331"/>
              <a:ext cx="74586" cy="22029"/>
            </a:xfrm>
            <a:prstGeom prst="line">
              <a:avLst/>
            </a:prstGeom>
            <a:grpFill/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121 Proceso"/>
            <p:cNvSpPr/>
            <p:nvPr/>
          </p:nvSpPr>
          <p:spPr>
            <a:xfrm rot="18605216">
              <a:off x="1731072" y="4490699"/>
              <a:ext cx="722439" cy="93585"/>
            </a:xfrm>
            <a:prstGeom prst="flowChartProcess">
              <a:avLst/>
            </a:prstGeom>
            <a:grpFill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>
                <a:solidFill>
                  <a:prstClr val="white"/>
                </a:solidFill>
              </a:endParaRPr>
            </a:p>
          </p:txBody>
        </p:sp>
        <p:sp>
          <p:nvSpPr>
            <p:cNvPr id="123" name="122 Proceso"/>
            <p:cNvSpPr/>
            <p:nvPr/>
          </p:nvSpPr>
          <p:spPr>
            <a:xfrm rot="18605216">
              <a:off x="1297956" y="4808237"/>
              <a:ext cx="889156" cy="63448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>
                <a:solidFill>
                  <a:prstClr val="white"/>
                </a:solidFill>
              </a:endParaRPr>
            </a:p>
          </p:txBody>
        </p:sp>
      </p:grpSp>
      <p:sp>
        <p:nvSpPr>
          <p:cNvPr id="127" name="126 Elipse"/>
          <p:cNvSpPr/>
          <p:nvPr/>
        </p:nvSpPr>
        <p:spPr>
          <a:xfrm rot="4003693">
            <a:off x="222293" y="3220057"/>
            <a:ext cx="1144166" cy="37623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1100" dirty="0">
              <a:solidFill>
                <a:prstClr val="black"/>
              </a:solidFill>
            </a:endParaRPr>
          </a:p>
        </p:txBody>
      </p:sp>
      <p:sp>
        <p:nvSpPr>
          <p:cNvPr id="137" name="136 CuadroTexto"/>
          <p:cNvSpPr txBox="1"/>
          <p:nvPr/>
        </p:nvSpPr>
        <p:spPr>
          <a:xfrm rot="4068236">
            <a:off x="301170" y="3210374"/>
            <a:ext cx="111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dirty="0" smtClean="0">
                <a:solidFill>
                  <a:prstClr val="black"/>
                </a:solidFill>
                <a:latin typeface="Arial Narrow" pitchFamily="34" charset="0"/>
              </a:rPr>
              <a:t>  </a:t>
            </a:r>
            <a:r>
              <a:rPr lang="es-ES_tradnl" dirty="0" err="1" smtClean="0">
                <a:solidFill>
                  <a:prstClr val="black"/>
                </a:solidFill>
                <a:latin typeface="Arial Narrow" pitchFamily="34" charset="0"/>
              </a:rPr>
              <a:t>Collagen</a:t>
            </a:r>
            <a:endParaRPr lang="es-ES_tradnl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140" name="139 Forma"/>
          <p:cNvCxnSpPr>
            <a:stCxn id="117" idx="1"/>
          </p:cNvCxnSpPr>
          <p:nvPr/>
        </p:nvCxnSpPr>
        <p:spPr>
          <a:xfrm rot="16200000" flipH="1">
            <a:off x="1298839" y="3783623"/>
            <a:ext cx="331514" cy="742199"/>
          </a:xfrm>
          <a:prstGeom prst="curved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162 Conector curvado"/>
          <p:cNvCxnSpPr/>
          <p:nvPr/>
        </p:nvCxnSpPr>
        <p:spPr>
          <a:xfrm>
            <a:off x="6357403" y="6428457"/>
            <a:ext cx="504056" cy="340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diamond" w="lg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8" name="167 Rectángulo"/>
          <p:cNvSpPr/>
          <p:nvPr/>
        </p:nvSpPr>
        <p:spPr>
          <a:xfrm>
            <a:off x="6861459" y="6264696"/>
            <a:ext cx="9509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Inhibition</a:t>
            </a:r>
            <a:r>
              <a:rPr lang="es-ES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s-E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94 Cilindro"/>
          <p:cNvSpPr/>
          <p:nvPr/>
        </p:nvSpPr>
        <p:spPr>
          <a:xfrm>
            <a:off x="3131840" y="2582996"/>
            <a:ext cx="864096" cy="432048"/>
          </a:xfrm>
          <a:prstGeom prst="ca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L">
              <a:solidFill>
                <a:prstClr val="black"/>
              </a:solidFill>
            </a:endParaRPr>
          </a:p>
        </p:txBody>
      </p:sp>
      <p:sp>
        <p:nvSpPr>
          <p:cNvPr id="96" name="95 CuadroTexto"/>
          <p:cNvSpPr txBox="1"/>
          <p:nvPr/>
        </p:nvSpPr>
        <p:spPr>
          <a:xfrm>
            <a:off x="3275856" y="265500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L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s-CL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2A</a:t>
            </a:r>
            <a:endParaRPr lang="es-CL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1" name="100 Conector recto de flecha"/>
          <p:cNvCxnSpPr/>
          <p:nvPr/>
        </p:nvCxnSpPr>
        <p:spPr>
          <a:xfrm>
            <a:off x="3563888" y="3024336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108 Grupo"/>
          <p:cNvGrpSpPr/>
          <p:nvPr/>
        </p:nvGrpSpPr>
        <p:grpSpPr>
          <a:xfrm>
            <a:off x="3563888" y="2973814"/>
            <a:ext cx="576064" cy="338554"/>
            <a:chOff x="5580112" y="1412776"/>
            <a:chExt cx="576064" cy="338554"/>
          </a:xfrm>
        </p:grpSpPr>
        <p:sp>
          <p:nvSpPr>
            <p:cNvPr id="108" name="107 Elipse"/>
            <p:cNvSpPr/>
            <p:nvPr/>
          </p:nvSpPr>
          <p:spPr>
            <a:xfrm>
              <a:off x="5580112" y="1412776"/>
              <a:ext cx="360040" cy="288032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105" name="104 CuadroTexto"/>
            <p:cNvSpPr txBox="1"/>
            <p:nvPr/>
          </p:nvSpPr>
          <p:spPr>
            <a:xfrm>
              <a:off x="5580112" y="1412776"/>
              <a:ext cx="576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L" sz="1600" dirty="0" smtClean="0">
                  <a:solidFill>
                    <a:prstClr val="black"/>
                  </a:solidFill>
                  <a:latin typeface="Calibri"/>
                </a:rPr>
                <a:t>AC</a:t>
              </a:r>
              <a:endParaRPr lang="es-CL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1" name="110 Flecha abajo"/>
          <p:cNvSpPr/>
          <p:nvPr/>
        </p:nvSpPr>
        <p:spPr>
          <a:xfrm>
            <a:off x="3275856" y="2088232"/>
            <a:ext cx="504056" cy="43204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CL">
              <a:solidFill>
                <a:prstClr val="black"/>
              </a:solidFill>
            </a:endParaRPr>
          </a:p>
        </p:txBody>
      </p:sp>
      <p:pic>
        <p:nvPicPr>
          <p:cNvPr id="76" name="Imagen 81"/>
          <p:cNvPicPr>
            <a:picLocks noChangeAspect="1" noChangeArrowheads="1"/>
          </p:cNvPicPr>
          <p:nvPr/>
        </p:nvPicPr>
        <p:blipFill>
          <a:blip r:embed="rId4" cstate="print"/>
          <a:srcRect l="31976" t="25375" r="30009" b="8749"/>
          <a:stretch>
            <a:fillRect/>
          </a:stretch>
        </p:blipFill>
        <p:spPr bwMode="auto">
          <a:xfrm>
            <a:off x="5652120" y="648072"/>
            <a:ext cx="259740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8" name="67 Conector recto de flecha"/>
          <p:cNvCxnSpPr/>
          <p:nvPr/>
        </p:nvCxnSpPr>
        <p:spPr>
          <a:xfrm flipV="1">
            <a:off x="3923928" y="720080"/>
            <a:ext cx="1656184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 de flecha"/>
          <p:cNvCxnSpPr/>
          <p:nvPr/>
        </p:nvCxnSpPr>
        <p:spPr>
          <a:xfrm>
            <a:off x="4029660" y="2925192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74 CuadroTexto"/>
          <p:cNvSpPr txBox="1"/>
          <p:nvPr/>
        </p:nvSpPr>
        <p:spPr>
          <a:xfrm>
            <a:off x="-972616" y="44624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33CC"/>
                </a:solidFill>
              </a:rPr>
              <a:t>Interacción Ligando-Receptor </a:t>
            </a:r>
            <a:endParaRPr lang="es-ES" sz="2000" b="1" dirty="0" smtClean="0">
              <a:solidFill>
                <a:srgbClr val="0033CC"/>
              </a:solidFill>
            </a:endParaRPr>
          </a:p>
        </p:txBody>
      </p:sp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5" cstate="print"/>
          <a:srcRect l="27944" t="28172" r="29722" b="30485"/>
          <a:stretch>
            <a:fillRect/>
          </a:stretch>
        </p:blipFill>
        <p:spPr bwMode="auto">
          <a:xfrm>
            <a:off x="6075811" y="3288192"/>
            <a:ext cx="2223535" cy="122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2995977" y="85819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b="1" dirty="0" smtClean="0">
                <a:solidFill>
                  <a:schemeClr val="tx2">
                    <a:lumMod val="75000"/>
                  </a:schemeClr>
                </a:solidFill>
              </a:rPr>
              <a:t>AMP</a:t>
            </a:r>
            <a:endParaRPr lang="es-CL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1973536" y="4464496"/>
            <a:ext cx="19746" cy="1782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7 Conector recto"/>
          <p:cNvCxnSpPr/>
          <p:nvPr/>
        </p:nvCxnSpPr>
        <p:spPr>
          <a:xfrm>
            <a:off x="4748741" y="4451112"/>
            <a:ext cx="0" cy="1707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Conector recto"/>
          <p:cNvCxnSpPr/>
          <p:nvPr/>
        </p:nvCxnSpPr>
        <p:spPr>
          <a:xfrm>
            <a:off x="3289279" y="4314496"/>
            <a:ext cx="19746" cy="1782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79 Conector recto"/>
          <p:cNvCxnSpPr/>
          <p:nvPr/>
        </p:nvCxnSpPr>
        <p:spPr>
          <a:xfrm>
            <a:off x="3767850" y="5230400"/>
            <a:ext cx="1197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"/>
          <p:cNvCxnSpPr/>
          <p:nvPr/>
        </p:nvCxnSpPr>
        <p:spPr>
          <a:xfrm>
            <a:off x="6876256" y="6354560"/>
            <a:ext cx="0" cy="1707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97" grpId="0" animBg="1"/>
      <p:bldP spid="5" grpId="0" animBg="1"/>
      <p:bldP spid="7" grpId="0" animBg="1"/>
      <p:bldP spid="131" grpId="0" animBg="1"/>
      <p:bldP spid="6173" grpId="0" animBg="1"/>
      <p:bldP spid="6174" grpId="0"/>
      <p:bldP spid="159" grpId="0" animBg="1"/>
      <p:bldP spid="160" grpId="0" animBg="1"/>
      <p:bldP spid="6182" grpId="0"/>
      <p:bldP spid="6183" grpId="0"/>
      <p:bldP spid="174" grpId="0" animBg="1"/>
      <p:bldP spid="6194" grpId="0"/>
      <p:bldP spid="6207" grpId="0"/>
      <p:bldP spid="6254" grpId="0" animBg="1"/>
      <p:bldP spid="100" grpId="0" animBg="1"/>
      <p:bldP spid="103" grpId="0"/>
      <p:bldP spid="104" grpId="0"/>
      <p:bldP spid="117" grpId="0" animBg="1"/>
      <p:bldP spid="118" grpId="0" animBg="1"/>
      <p:bldP spid="127" grpId="0" animBg="1"/>
      <p:bldP spid="137" grpId="0"/>
      <p:bldP spid="168" grpId="0"/>
      <p:bldP spid="95" grpId="0" animBg="1"/>
      <p:bldP spid="96" grpId="0"/>
      <p:bldP spid="1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4581128"/>
            <a:ext cx="61686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smtClean="0">
                <a:solidFill>
                  <a:srgbClr val="C00000"/>
                </a:solidFill>
              </a:rPr>
              <a:t>Creación de </a:t>
            </a:r>
            <a:r>
              <a:rPr lang="es-CL" sz="2400" b="1" dirty="0" smtClean="0">
                <a:solidFill>
                  <a:srgbClr val="C00000"/>
                </a:solidFill>
              </a:rPr>
              <a:t>Productos Saludables </a:t>
            </a:r>
          </a:p>
          <a:p>
            <a:r>
              <a:rPr lang="es-CL" sz="2400" dirty="0" smtClean="0">
                <a:solidFill>
                  <a:srgbClr val="C00000"/>
                </a:solidFill>
              </a:rPr>
              <a:t>  a partir de </a:t>
            </a:r>
            <a:r>
              <a:rPr lang="es-CL" sz="2400" b="1" dirty="0" smtClean="0">
                <a:solidFill>
                  <a:srgbClr val="C00000"/>
                </a:solidFill>
              </a:rPr>
              <a:t>Residuos </a:t>
            </a:r>
            <a:r>
              <a:rPr lang="es-CL" sz="2400" dirty="0" smtClean="0">
                <a:solidFill>
                  <a:srgbClr val="C00000"/>
                </a:solidFill>
              </a:rPr>
              <a:t>de la </a:t>
            </a:r>
            <a:r>
              <a:rPr lang="es-CL" sz="2400" b="1" dirty="0" smtClean="0">
                <a:solidFill>
                  <a:srgbClr val="C00000"/>
                </a:solidFill>
              </a:rPr>
              <a:t>Agroindustria:</a:t>
            </a:r>
          </a:p>
          <a:p>
            <a:r>
              <a:rPr lang="es-CL" sz="3600" b="1" dirty="0" smtClean="0">
                <a:solidFill>
                  <a:srgbClr val="FF0000"/>
                </a:solidFill>
              </a:rPr>
              <a:t> Tomasa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59162" y="2070202"/>
            <a:ext cx="506914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1071538" y="3857628"/>
            <a:ext cx="283058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400" b="1" dirty="0" smtClean="0">
                <a:solidFill>
                  <a:srgbClr val="C00000"/>
                </a:solidFill>
                <a:latin typeface="Calibri"/>
              </a:rPr>
              <a:t>14 mil toneladas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400" b="1" dirty="0" smtClean="0">
                <a:solidFill>
                  <a:srgbClr val="C00000"/>
                </a:solidFill>
                <a:latin typeface="Calibri"/>
              </a:rPr>
              <a:t>(2% tomate proceso)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2400" b="1" dirty="0" smtClean="0">
              <a:solidFill>
                <a:srgbClr val="C0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2400" b="1" dirty="0" smtClean="0">
              <a:solidFill>
                <a:srgbClr val="C0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400" b="1" dirty="0" smtClean="0">
                <a:solidFill>
                  <a:srgbClr val="C00000"/>
                </a:solidFill>
                <a:latin typeface="Calibri"/>
              </a:rPr>
              <a:t>- Valor agregado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2400" b="1" dirty="0" smtClean="0">
              <a:solidFill>
                <a:srgbClr val="C0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400" b="1" dirty="0" smtClean="0">
                <a:solidFill>
                  <a:srgbClr val="C00000"/>
                </a:solidFill>
                <a:latin typeface="Calibri"/>
              </a:rPr>
              <a:t>- Salud Pública</a:t>
            </a:r>
            <a:endParaRPr lang="es-ES" sz="24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143636" y="785794"/>
            <a:ext cx="17413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3600" b="1" dirty="0" smtClean="0">
                <a:solidFill>
                  <a:srgbClr val="C00000"/>
                </a:solidFill>
                <a:latin typeface="Calibri"/>
              </a:rPr>
              <a:t>Tomasa </a:t>
            </a:r>
          </a:p>
        </p:txBody>
      </p:sp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286010" y="1142958"/>
            <a:ext cx="2822467" cy="210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37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85720" y="285728"/>
            <a:ext cx="2986022" cy="22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2072881" y="2428868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dirty="0" err="1" smtClean="0">
                <a:solidFill>
                  <a:prstClr val="black"/>
                </a:solidFill>
                <a:latin typeface="Calibri"/>
              </a:rPr>
              <a:t>tml</a:t>
            </a:r>
            <a:endParaRPr lang="es-E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7158" y="214290"/>
            <a:ext cx="84296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s-ES" sz="2800" b="1" dirty="0" smtClean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Actividad </a:t>
            </a:r>
            <a:r>
              <a:rPr lang="es-ES" sz="2800" b="1" dirty="0" err="1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</a:t>
            </a:r>
            <a:r>
              <a:rPr lang="es-ES" sz="2800" b="1" dirty="0" err="1" smtClean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ntiagregante</a:t>
            </a:r>
            <a:r>
              <a:rPr lang="es-ES" sz="2800" b="1" dirty="0" smtClean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s-ES" sz="2800" b="1" dirty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</a:t>
            </a:r>
            <a:r>
              <a:rPr lang="es-ES" sz="2800" b="1" dirty="0" smtClean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laquetaria de cultivares </a:t>
            </a:r>
          </a:p>
          <a:p>
            <a:pPr algn="ctr" eaLnBrk="1" hangingPunct="1"/>
            <a:r>
              <a:rPr lang="es-ES" sz="2800" b="1" dirty="0" smtClean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de </a:t>
            </a:r>
            <a:r>
              <a:rPr lang="es-ES" sz="2800" b="1" i="1" dirty="0" smtClean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S. </a:t>
            </a:r>
            <a:r>
              <a:rPr lang="es-ES" sz="2800" b="1" i="1" dirty="0" err="1" smtClean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lycopersicum</a:t>
            </a:r>
            <a:r>
              <a:rPr lang="es-ES" sz="2800" b="1" i="1" dirty="0" smtClean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L</a:t>
            </a:r>
            <a:r>
              <a:rPr lang="es-ES" sz="2800" b="1" dirty="0" smtClean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Pasta y Tomasa.</a:t>
            </a:r>
            <a:endParaRPr lang="es-ES" sz="1200" dirty="0" smtClean="0">
              <a:solidFill>
                <a:srgbClr val="0033CC"/>
              </a:solidFill>
              <a:latin typeface="Arial" pitchFamily="34" charset="0"/>
            </a:endParaRPr>
          </a:p>
        </p:txBody>
      </p:sp>
      <p:pic>
        <p:nvPicPr>
          <p:cNvPr id="3" name="Imagen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143116"/>
            <a:ext cx="5749840" cy="3714776"/>
          </a:xfrm>
          <a:prstGeom prst="rect">
            <a:avLst/>
          </a:prstGeom>
          <a:noFill/>
        </p:spPr>
      </p:pic>
      <p:pic>
        <p:nvPicPr>
          <p:cNvPr id="16" name="Picture 8" descr="C:\Documents and Settings\usuario\Escritorio\tmlu  visita marzo12\tomate proce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630731"/>
            <a:ext cx="428628" cy="469667"/>
          </a:xfrm>
          <a:prstGeom prst="rect">
            <a:avLst/>
          </a:prstGeom>
          <a:noFill/>
        </p:spPr>
      </p:pic>
      <p:pic>
        <p:nvPicPr>
          <p:cNvPr id="17" name="Picture 10" descr="C:\Documents and Settings\usuario\Escritorio\tmlu  visita marzo12\pas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985114"/>
            <a:ext cx="428628" cy="431435"/>
          </a:xfrm>
          <a:prstGeom prst="rect">
            <a:avLst/>
          </a:prstGeom>
          <a:noFill/>
        </p:spPr>
      </p:pic>
      <p:pic>
        <p:nvPicPr>
          <p:cNvPr id="18" name="Picture 9" descr="C:\Documents and Settings\usuario\Escritorio\tmlu  visita marzo12\tomas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2386126"/>
            <a:ext cx="428628" cy="399932"/>
          </a:xfrm>
          <a:prstGeom prst="rect">
            <a:avLst/>
          </a:prstGeom>
          <a:noFill/>
        </p:spPr>
      </p:pic>
      <p:sp>
        <p:nvSpPr>
          <p:cNvPr id="19" name="18 Rectángulo"/>
          <p:cNvSpPr/>
          <p:nvPr/>
        </p:nvSpPr>
        <p:spPr>
          <a:xfrm>
            <a:off x="217477" y="1571612"/>
            <a:ext cx="1354127" cy="1254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s-ES" b="1" dirty="0" smtClean="0">
                <a:solidFill>
                  <a:srgbClr val="0033CC"/>
                </a:solidFill>
                <a:latin typeface="Calibri"/>
              </a:rPr>
              <a:t>9</a:t>
            </a:r>
            <a:r>
              <a:rPr lang="es-ES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latin typeface="Calibri"/>
              </a:rPr>
              <a:t>hibridos</a:t>
            </a:r>
            <a:endParaRPr lang="es-ES" b="1" dirty="0" smtClean="0">
              <a:solidFill>
                <a:srgbClr val="00206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s-ES" sz="1100" b="1" dirty="0" smtClean="0">
              <a:solidFill>
                <a:srgbClr val="0033CC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2060"/>
                </a:solidFill>
                <a:latin typeface="Calibri"/>
              </a:rPr>
              <a:t> Pasta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s-ES" sz="1050" b="1" dirty="0" smtClean="0">
              <a:solidFill>
                <a:srgbClr val="00206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s-ES" b="1" dirty="0" smtClean="0">
                <a:solidFill>
                  <a:srgbClr val="002060"/>
                </a:solidFill>
                <a:latin typeface="Calibri"/>
              </a:rPr>
              <a:t> Tomasa</a:t>
            </a:r>
          </a:p>
        </p:txBody>
      </p:sp>
      <p:pic>
        <p:nvPicPr>
          <p:cNvPr id="20" name="Picture 7" descr="C:\Documents and Settings\usuario\Escritorio\tmlu  visita marzo12\planta Talca tml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1714488"/>
            <a:ext cx="1413974" cy="1000132"/>
          </a:xfrm>
          <a:prstGeom prst="rect">
            <a:avLst/>
          </a:prstGeom>
          <a:noFill/>
        </p:spPr>
      </p:pic>
      <p:sp>
        <p:nvSpPr>
          <p:cNvPr id="21" name="20 CuadroTexto"/>
          <p:cNvSpPr txBox="1"/>
          <p:nvPr/>
        </p:nvSpPr>
        <p:spPr>
          <a:xfrm>
            <a:off x="7643834" y="1714488"/>
            <a:ext cx="795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b="1" i="1" dirty="0" smtClean="0">
                <a:solidFill>
                  <a:srgbClr val="FFFF00"/>
                </a:solidFill>
                <a:latin typeface="Calibri"/>
              </a:rPr>
              <a:t>Ex-</a:t>
            </a:r>
            <a:r>
              <a:rPr lang="es-ES" b="1" i="1" dirty="0" err="1" smtClean="0">
                <a:solidFill>
                  <a:srgbClr val="FFFF00"/>
                </a:solidFill>
                <a:latin typeface="Calibri"/>
              </a:rPr>
              <a:t>tml</a:t>
            </a:r>
            <a:endParaRPr lang="es-ES" b="1" i="1" dirty="0" smtClean="0">
              <a:solidFill>
                <a:srgbClr val="FFFF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b="1" i="1" dirty="0" err="1" smtClean="0">
                <a:solidFill>
                  <a:srgbClr val="FFFF00"/>
                </a:solidFill>
                <a:latin typeface="Calibri"/>
              </a:rPr>
              <a:t>Sugal</a:t>
            </a:r>
            <a:endParaRPr lang="es-ES" b="1" i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642910" y="6211669"/>
            <a:ext cx="7715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Rodr</a:t>
            </a:r>
            <a:r>
              <a:rPr lang="es-ES" sz="1100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Arial" pitchFamily="34" charset="0"/>
              </a:rPr>
              <a:t>í</a:t>
            </a:r>
            <a:r>
              <a:rPr lang="es-E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guez-</a:t>
            </a:r>
            <a:r>
              <a:rPr lang="es-ES" sz="1100" dirty="0" err="1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Az</a:t>
            </a:r>
            <a:r>
              <a:rPr lang="es-ES" sz="1100" dirty="0" err="1" smtClean="0">
                <a:solidFill>
                  <a:prstClr val="black"/>
                </a:solidFill>
                <a:latin typeface="Calibri"/>
                <a:ea typeface="Calibri" pitchFamily="34" charset="0"/>
                <a:cs typeface="Arial" pitchFamily="34" charset="0"/>
              </a:rPr>
              <a:t>ú</a:t>
            </a:r>
            <a:r>
              <a:rPr lang="es-ES" sz="1100" dirty="0" err="1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</a:t>
            </a:r>
            <a:r>
              <a:rPr lang="es-E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R, Treuer A, Moore-Carrasco R, </a:t>
            </a:r>
            <a:r>
              <a:rPr lang="es-ES" sz="1100" dirty="0" err="1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Cortac</a:t>
            </a:r>
            <a:r>
              <a:rPr lang="es-ES" sz="1100" dirty="0" err="1" smtClean="0">
                <a:solidFill>
                  <a:prstClr val="black"/>
                </a:solidFill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lang="es-ES" sz="1100" dirty="0" err="1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ns</a:t>
            </a:r>
            <a:r>
              <a:rPr lang="es-E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D, Guti</a:t>
            </a:r>
            <a:r>
              <a:rPr lang="es-ES" sz="1100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Arial" pitchFamily="34" charset="0"/>
              </a:rPr>
              <a:t>é</a:t>
            </a:r>
            <a:r>
              <a:rPr lang="es-E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rrez M, </a:t>
            </a:r>
            <a:r>
              <a:rPr lang="es-ES" sz="1100" dirty="0" err="1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Astudillo</a:t>
            </a:r>
            <a:r>
              <a:rPr lang="es-E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L, Fuentes E, Palomo I. </a:t>
            </a:r>
            <a:r>
              <a:rPr lang="en-U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Effect of tomato industrial processing (different hybrids, paste and </a:t>
            </a:r>
            <a:r>
              <a:rPr lang="en-US" sz="1100" dirty="0" err="1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pomace</a:t>
            </a:r>
            <a:r>
              <a:rPr lang="en-U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) on inhibition of platelet function </a:t>
            </a:r>
            <a:r>
              <a:rPr lang="en-US" sz="1100" i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in vitro</a:t>
            </a:r>
            <a:r>
              <a:rPr lang="en-U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sz="1100" i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ex vivo</a:t>
            </a:r>
            <a:r>
              <a:rPr lang="en-U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and </a:t>
            </a:r>
            <a:r>
              <a:rPr lang="en-US" sz="1100" i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in viv</a:t>
            </a:r>
            <a:r>
              <a:rPr lang="en-U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o. Journal of Medicinal Food , submitted.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lang="es-ES" sz="11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ChangeArrowheads="1"/>
          </p:cNvSpPr>
          <p:nvPr/>
        </p:nvSpPr>
        <p:spPr bwMode="auto">
          <a:xfrm>
            <a:off x="357157" y="571480"/>
            <a:ext cx="292895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Enf.CV</a:t>
            </a:r>
            <a:endParaRPr lang="en-US" sz="3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22 Grupo"/>
          <p:cNvGrpSpPr/>
          <p:nvPr/>
        </p:nvGrpSpPr>
        <p:grpSpPr>
          <a:xfrm>
            <a:off x="4572000" y="1142984"/>
            <a:ext cx="3286148" cy="2500330"/>
            <a:chOff x="3205395" y="1269999"/>
            <a:chExt cx="4953000" cy="4473575"/>
          </a:xfrm>
        </p:grpSpPr>
        <p:pic>
          <p:nvPicPr>
            <p:cNvPr id="41369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4779" b="5447"/>
            <a:stretch>
              <a:fillRect/>
            </a:stretch>
          </p:blipFill>
          <p:spPr bwMode="auto">
            <a:xfrm>
              <a:off x="3205395" y="1269999"/>
              <a:ext cx="4953000" cy="447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3704" name="Line 8"/>
            <p:cNvSpPr>
              <a:spLocks noChangeShapeType="1"/>
            </p:cNvSpPr>
            <p:nvPr/>
          </p:nvSpPr>
          <p:spPr bwMode="auto">
            <a:xfrm>
              <a:off x="3494320" y="4357694"/>
              <a:ext cx="4318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3705" name="Line 9"/>
            <p:cNvSpPr>
              <a:spLocks noChangeShapeType="1"/>
            </p:cNvSpPr>
            <p:nvPr/>
          </p:nvSpPr>
          <p:spPr bwMode="auto">
            <a:xfrm>
              <a:off x="4650289" y="2714620"/>
              <a:ext cx="1003030" cy="86042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3706" name="Line 10"/>
            <p:cNvSpPr>
              <a:spLocks noChangeShapeType="1"/>
            </p:cNvSpPr>
            <p:nvPr/>
          </p:nvSpPr>
          <p:spPr bwMode="auto">
            <a:xfrm flipH="1">
              <a:off x="5150354" y="3571877"/>
              <a:ext cx="500064" cy="128588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4786314" y="357166"/>
            <a:ext cx="3145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Mortalidad</a:t>
            </a:r>
            <a:r>
              <a:rPr lang="en-US" sz="28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(</a:t>
            </a:r>
            <a:r>
              <a:rPr lang="en-US" sz="2400" dirty="0" err="1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mundial</a:t>
            </a:r>
            <a:r>
              <a:rPr lang="en-US" sz="240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)</a:t>
            </a:r>
            <a:endParaRPr lang="en-US" sz="280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14" name="Picture 9" descr="PIFRECV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5338" y="6453188"/>
            <a:ext cx="719137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20 Grupo"/>
          <p:cNvGrpSpPr/>
          <p:nvPr/>
        </p:nvGrpSpPr>
        <p:grpSpPr>
          <a:xfrm>
            <a:off x="240970" y="2857496"/>
            <a:ext cx="2071670" cy="1418169"/>
            <a:chOff x="0" y="2928934"/>
            <a:chExt cx="2071670" cy="1418169"/>
          </a:xfrm>
        </p:grpSpPr>
        <p:pic>
          <p:nvPicPr>
            <p:cNvPr id="31746" name="Picture 2" descr="http://scielo.isciii.es/img/revistas/cmf/n45-46/02_f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0100" y="2928934"/>
              <a:ext cx="1071570" cy="1418169"/>
            </a:xfrm>
            <a:prstGeom prst="rect">
              <a:avLst/>
            </a:prstGeom>
            <a:noFill/>
          </p:spPr>
        </p:pic>
        <p:sp>
          <p:nvSpPr>
            <p:cNvPr id="18" name="17 CuadroTexto"/>
            <p:cNvSpPr txBox="1"/>
            <p:nvPr/>
          </p:nvSpPr>
          <p:spPr>
            <a:xfrm>
              <a:off x="0" y="3286124"/>
              <a:ext cx="1079142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050" dirty="0" smtClean="0">
                  <a:solidFill>
                    <a:prstClr val="black"/>
                  </a:solidFill>
                  <a:latin typeface="Calibri"/>
                </a:rPr>
                <a:t>Infarto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050" dirty="0" smtClean="0">
                  <a:solidFill>
                    <a:prstClr val="black"/>
                  </a:solidFill>
                  <a:latin typeface="Calibri"/>
                </a:rPr>
                <a:t>Agudo de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050" dirty="0" smtClean="0">
                  <a:solidFill>
                    <a:prstClr val="black"/>
                  </a:solidFill>
                  <a:latin typeface="Calibri"/>
                </a:rPr>
                <a:t>Miocardio (IAM)</a:t>
              </a:r>
              <a:endParaRPr lang="es-ES" sz="105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21 Grupo"/>
          <p:cNvGrpSpPr/>
          <p:nvPr/>
        </p:nvGrpSpPr>
        <p:grpSpPr>
          <a:xfrm>
            <a:off x="669566" y="4000504"/>
            <a:ext cx="2207743" cy="1263378"/>
            <a:chOff x="428596" y="4071942"/>
            <a:chExt cx="2207743" cy="1263378"/>
          </a:xfrm>
        </p:grpSpPr>
        <p:pic>
          <p:nvPicPr>
            <p:cNvPr id="31748" name="Picture 4" descr="http://www.portalesmedicos.com/imagenes/publicaciones/0804_enfermedad_cerebrovascular_isquemica/TAC_infarto_cerebral_establecid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00166" y="4071942"/>
              <a:ext cx="1136173" cy="1263378"/>
            </a:xfrm>
            <a:prstGeom prst="rect">
              <a:avLst/>
            </a:prstGeom>
            <a:noFill/>
          </p:spPr>
        </p:pic>
        <p:sp>
          <p:nvSpPr>
            <p:cNvPr id="19" name="18 CuadroTexto"/>
            <p:cNvSpPr txBox="1"/>
            <p:nvPr/>
          </p:nvSpPr>
          <p:spPr>
            <a:xfrm>
              <a:off x="428596" y="4494993"/>
              <a:ext cx="1072730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050" dirty="0" smtClean="0">
                  <a:solidFill>
                    <a:prstClr val="black"/>
                  </a:solidFill>
                  <a:latin typeface="Calibri"/>
                </a:rPr>
                <a:t>Enfermedad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050" dirty="0" err="1" smtClean="0">
                  <a:solidFill>
                    <a:prstClr val="black"/>
                  </a:solidFill>
                  <a:latin typeface="Calibri"/>
                </a:rPr>
                <a:t>Cerebrovascular</a:t>
              </a:r>
              <a:endParaRPr lang="es-ES" sz="1050" dirty="0" smtClean="0">
                <a:solidFill>
                  <a:prstClr val="black"/>
                </a:solidFill>
                <a:latin typeface="Calibri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050" dirty="0" smtClean="0">
                  <a:solidFill>
                    <a:prstClr val="black"/>
                  </a:solidFill>
                  <a:latin typeface="Calibri"/>
                </a:rPr>
                <a:t>(ECV)</a:t>
              </a:r>
              <a:endParaRPr lang="es-ES" sz="105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22 Grupo"/>
          <p:cNvGrpSpPr/>
          <p:nvPr/>
        </p:nvGrpSpPr>
        <p:grpSpPr>
          <a:xfrm>
            <a:off x="1312508" y="5214950"/>
            <a:ext cx="1973608" cy="785818"/>
            <a:chOff x="1071538" y="5286388"/>
            <a:chExt cx="1973608" cy="785818"/>
          </a:xfrm>
        </p:grpSpPr>
        <p:pic>
          <p:nvPicPr>
            <p:cNvPr id="28675" name="Picture 3" descr="http://www.circulacion.mex.tl/images/8782/diabetes%201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71670" y="5286388"/>
              <a:ext cx="973476" cy="785818"/>
            </a:xfrm>
            <a:prstGeom prst="rect">
              <a:avLst/>
            </a:prstGeom>
            <a:noFill/>
          </p:spPr>
        </p:pic>
        <p:sp>
          <p:nvSpPr>
            <p:cNvPr id="20" name="19 CuadroTexto"/>
            <p:cNvSpPr txBox="1"/>
            <p:nvPr/>
          </p:nvSpPr>
          <p:spPr>
            <a:xfrm>
              <a:off x="1071538" y="5423687"/>
              <a:ext cx="1029449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050" dirty="0" smtClean="0">
                  <a:solidFill>
                    <a:prstClr val="black"/>
                  </a:solidFill>
                  <a:latin typeface="Calibri"/>
                </a:rPr>
                <a:t>Trombosis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050" dirty="0" smtClean="0">
                  <a:solidFill>
                    <a:prstClr val="black"/>
                  </a:solidFill>
                  <a:latin typeface="Calibri"/>
                </a:rPr>
                <a:t>Arterial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050" dirty="0" smtClean="0">
                  <a:solidFill>
                    <a:prstClr val="black"/>
                  </a:solidFill>
                  <a:latin typeface="Calibri"/>
                </a:rPr>
                <a:t>Periférica (TAP)</a:t>
              </a:r>
              <a:endParaRPr lang="es-ES" sz="105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20 CuadroTexto"/>
          <p:cNvSpPr txBox="1"/>
          <p:nvPr/>
        </p:nvSpPr>
        <p:spPr>
          <a:xfrm>
            <a:off x="7429520" y="1500174"/>
            <a:ext cx="119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b="1" dirty="0" smtClean="0">
                <a:solidFill>
                  <a:prstClr val="black"/>
                </a:solidFill>
                <a:latin typeface="Calibri"/>
              </a:rPr>
              <a:t>ECNT: 85%</a:t>
            </a:r>
            <a:endParaRPr lang="es-ES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5 Marcador de contenido" descr="Pantallazo-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4" t="18729" r="17487" b="22414"/>
          <a:stretch>
            <a:fillRect/>
          </a:stretch>
        </p:blipFill>
        <p:spPr>
          <a:xfrm>
            <a:off x="4429124" y="4143380"/>
            <a:ext cx="3590273" cy="21688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 l="13412" r="13243"/>
          <a:stretch>
            <a:fillRect/>
          </a:stretch>
        </p:blipFill>
        <p:spPr bwMode="auto">
          <a:xfrm>
            <a:off x="539496" y="908720"/>
            <a:ext cx="8136960" cy="534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1666699" y="188640"/>
            <a:ext cx="5929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smtClean="0">
                <a:solidFill>
                  <a:srgbClr val="0000FF"/>
                </a:solidFill>
              </a:rPr>
              <a:t>Inhibición de la Agregación Plaquetaria</a:t>
            </a:r>
            <a:endParaRPr lang="es-CL" sz="2400" b="1" dirty="0">
              <a:solidFill>
                <a:srgbClr val="0000FF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763688" y="2721114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solidFill>
                  <a:srgbClr val="FF0000"/>
                </a:solidFill>
              </a:rPr>
              <a:t>*</a:t>
            </a:r>
            <a:endParaRPr lang="es-CL" sz="4000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843142" y="5373216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solidFill>
                  <a:srgbClr val="FF0000"/>
                </a:solidFill>
              </a:rPr>
              <a:t>*</a:t>
            </a:r>
            <a:endParaRPr lang="es-CL" sz="4000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691680" y="5385410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solidFill>
                  <a:srgbClr val="FF0000"/>
                </a:solidFill>
              </a:rPr>
              <a:t>*</a:t>
            </a:r>
            <a:endParaRPr lang="es-CL" sz="4000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843142" y="2708920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solidFill>
                  <a:srgbClr val="FF0000"/>
                </a:solidFill>
              </a:rPr>
              <a:t>*</a:t>
            </a:r>
            <a:endParaRPr lang="es-CL" sz="4000" dirty="0">
              <a:solidFill>
                <a:srgbClr val="FF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03647" y="6309320"/>
            <a:ext cx="70871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Fuentes E, Forero-Doria O, Carrasco G, </a:t>
            </a:r>
            <a:r>
              <a:rPr lang="en-US" sz="1050" dirty="0" err="1"/>
              <a:t>Maricán</a:t>
            </a:r>
            <a:r>
              <a:rPr lang="en-US" sz="1050" dirty="0"/>
              <a:t> A, Leonardo S. Santos, </a:t>
            </a:r>
            <a:r>
              <a:rPr lang="en-US" sz="1050" dirty="0" err="1"/>
              <a:t>Alarcón</a:t>
            </a:r>
            <a:r>
              <a:rPr lang="en-US" sz="1050" dirty="0"/>
              <a:t> A, Palomo I. </a:t>
            </a:r>
            <a:endParaRPr lang="en-US" sz="1050" dirty="0" smtClean="0"/>
          </a:p>
          <a:p>
            <a:r>
              <a:rPr lang="en-US" sz="1050" dirty="0" smtClean="0"/>
              <a:t>Effect </a:t>
            </a:r>
            <a:r>
              <a:rPr lang="en-US" sz="1050" dirty="0"/>
              <a:t>of tomato industrial processing on phenolic profile and antiplatelet activity. </a:t>
            </a:r>
            <a:r>
              <a:rPr lang="fr-FR" sz="1050" i="1" dirty="0" err="1" smtClean="0"/>
              <a:t>Molecules</a:t>
            </a:r>
            <a:r>
              <a:rPr lang="fr-FR" sz="1050" i="1" dirty="0" smtClean="0"/>
              <a:t> </a:t>
            </a:r>
            <a:r>
              <a:rPr lang="fr-FR" sz="1050" dirty="0"/>
              <a:t>2013, </a:t>
            </a:r>
            <a:r>
              <a:rPr lang="fr-FR" sz="1050" i="1" dirty="0"/>
              <a:t>18</a:t>
            </a:r>
            <a:r>
              <a:rPr lang="fr-FR" sz="1050" dirty="0"/>
              <a:t>, </a:t>
            </a:r>
            <a:r>
              <a:rPr lang="fr-FR" sz="1050" dirty="0" smtClean="0"/>
              <a:t>11526-11536</a:t>
            </a:r>
            <a:r>
              <a:rPr lang="fr-FR" sz="1050" dirty="0"/>
              <a:t>.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571604" y="214290"/>
            <a:ext cx="65811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800" b="1" dirty="0" smtClean="0">
                <a:solidFill>
                  <a:srgbClr val="0033CC"/>
                </a:solidFill>
                <a:latin typeface="Calibri"/>
              </a:rPr>
              <a:t>Ingesta de Macerado de Tomasa en Ratas,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800" dirty="0" smtClean="0">
                <a:solidFill>
                  <a:srgbClr val="0033CC"/>
                </a:solidFill>
                <a:latin typeface="Calibri"/>
              </a:rPr>
              <a:t>Inhibe la Actividad  </a:t>
            </a:r>
            <a:r>
              <a:rPr lang="es-ES" sz="2800" dirty="0" err="1" smtClean="0">
                <a:solidFill>
                  <a:srgbClr val="0033CC"/>
                </a:solidFill>
                <a:latin typeface="Calibri"/>
              </a:rPr>
              <a:t>Plaquetaria</a:t>
            </a:r>
            <a:r>
              <a:rPr lang="es-ES" sz="2800" dirty="0" smtClean="0">
                <a:solidFill>
                  <a:srgbClr val="0033CC"/>
                </a:solidFill>
                <a:latin typeface="Calibri"/>
              </a:rPr>
              <a:t> </a:t>
            </a:r>
            <a:endParaRPr lang="es-ES" sz="28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428728" y="1478149"/>
            <a:ext cx="2638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 smtClean="0">
                <a:solidFill>
                  <a:srgbClr val="C00000"/>
                </a:solidFill>
                <a:latin typeface="Calibri"/>
              </a:rPr>
              <a:t>Tiempo de Sangría </a:t>
            </a:r>
            <a:r>
              <a:rPr lang="es-ES" sz="1600" i="1" dirty="0" smtClean="0">
                <a:solidFill>
                  <a:srgbClr val="C00000"/>
                </a:solidFill>
                <a:latin typeface="Calibri"/>
              </a:rPr>
              <a:t>(in vivo)  </a:t>
            </a:r>
            <a:endParaRPr lang="es-ES" sz="1600" i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5500694" y="2143116"/>
            <a:ext cx="30307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 smtClean="0">
                <a:solidFill>
                  <a:srgbClr val="C00000"/>
                </a:solidFill>
                <a:latin typeface="Calibri"/>
              </a:rPr>
              <a:t>Agregación </a:t>
            </a:r>
            <a:r>
              <a:rPr lang="es-ES" sz="1600" b="1" dirty="0" err="1" smtClean="0">
                <a:solidFill>
                  <a:srgbClr val="C00000"/>
                </a:solidFill>
                <a:latin typeface="Calibri"/>
              </a:rPr>
              <a:t>Plaquetaria</a:t>
            </a:r>
            <a:r>
              <a:rPr lang="es-ES" sz="16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s-ES" sz="1600" i="1" dirty="0" smtClean="0">
                <a:solidFill>
                  <a:srgbClr val="C00000"/>
                </a:solidFill>
                <a:latin typeface="Calibri"/>
              </a:rPr>
              <a:t>(ex vivo) </a:t>
            </a:r>
            <a:endParaRPr lang="es-ES" sz="1600" i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42910" y="6043935"/>
            <a:ext cx="7715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Rodr</a:t>
            </a:r>
            <a:r>
              <a:rPr lang="es-ES" sz="1100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Arial" pitchFamily="34" charset="0"/>
              </a:rPr>
              <a:t>í</a:t>
            </a:r>
            <a:r>
              <a:rPr lang="es-E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guez-</a:t>
            </a:r>
            <a:r>
              <a:rPr lang="es-ES" sz="1100" dirty="0" err="1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Az</a:t>
            </a:r>
            <a:r>
              <a:rPr lang="es-ES" sz="1100" dirty="0" err="1" smtClean="0">
                <a:solidFill>
                  <a:prstClr val="black"/>
                </a:solidFill>
                <a:latin typeface="Calibri"/>
                <a:ea typeface="Calibri" pitchFamily="34" charset="0"/>
                <a:cs typeface="Arial" pitchFamily="34" charset="0"/>
              </a:rPr>
              <a:t>ú</a:t>
            </a:r>
            <a:r>
              <a:rPr lang="es-ES" sz="1100" dirty="0" err="1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</a:t>
            </a:r>
            <a:r>
              <a:rPr lang="es-E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R, Treuer A, Moore-Carrasco R, </a:t>
            </a:r>
            <a:r>
              <a:rPr lang="es-ES" sz="1100" dirty="0" err="1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Cortac</a:t>
            </a:r>
            <a:r>
              <a:rPr lang="es-ES" sz="1100" dirty="0" err="1" smtClean="0">
                <a:solidFill>
                  <a:prstClr val="black"/>
                </a:solidFill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lang="es-ES" sz="1100" dirty="0" err="1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ns</a:t>
            </a:r>
            <a:r>
              <a:rPr lang="es-E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D, Guti</a:t>
            </a:r>
            <a:r>
              <a:rPr lang="es-ES" sz="1100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Arial" pitchFamily="34" charset="0"/>
              </a:rPr>
              <a:t>é</a:t>
            </a:r>
            <a:r>
              <a:rPr lang="es-E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rrez M, </a:t>
            </a:r>
            <a:r>
              <a:rPr lang="es-ES" sz="1100" dirty="0" err="1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Astudillo</a:t>
            </a:r>
            <a:r>
              <a:rPr lang="es-E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L, Fuentes E, Palomo I. </a:t>
            </a:r>
            <a:r>
              <a:rPr lang="en-U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Effect of tomato industrial processing (different hybrids, paste and </a:t>
            </a:r>
            <a:r>
              <a:rPr lang="en-US" sz="1100" dirty="0" err="1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pomace</a:t>
            </a:r>
            <a:r>
              <a:rPr lang="en-U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) on inhibition of platelet function </a:t>
            </a:r>
            <a:r>
              <a:rPr lang="en-US" sz="1100" i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in vitro</a:t>
            </a:r>
            <a:r>
              <a:rPr lang="en-U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sz="1100" i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ex vivo</a:t>
            </a:r>
            <a:r>
              <a:rPr lang="en-U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and </a:t>
            </a:r>
            <a:r>
              <a:rPr lang="en-US" sz="1100" i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in viv</a:t>
            </a:r>
            <a:r>
              <a:rPr lang="en-U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o. Journal of Medicinal Food , </a:t>
            </a:r>
            <a:r>
              <a:rPr lang="en-US" sz="1100" dirty="0" err="1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aceptado</a:t>
            </a:r>
            <a:r>
              <a:rPr lang="en-U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2013.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lang="es-ES" sz="11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 descr="http://www.hospitalitaliano.org.ar/archivos/noticias_archivos/14/ICBME/14_wis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556" y="4542952"/>
            <a:ext cx="1000132" cy="880968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834994" y="5471646"/>
            <a:ext cx="9044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050" dirty="0" smtClean="0">
                <a:solidFill>
                  <a:prstClr val="black"/>
                </a:solidFill>
                <a:latin typeface="Calibri"/>
              </a:rPr>
              <a:t>Ratas </a:t>
            </a:r>
            <a:r>
              <a:rPr lang="es-ES" sz="1050" dirty="0" err="1" smtClean="0">
                <a:solidFill>
                  <a:prstClr val="black"/>
                </a:solidFill>
                <a:latin typeface="Calibri"/>
              </a:rPr>
              <a:t>Wistar</a:t>
            </a:r>
            <a:endParaRPr lang="es-ES" sz="105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17 Grupo"/>
          <p:cNvGrpSpPr/>
          <p:nvPr/>
        </p:nvGrpSpPr>
        <p:grpSpPr>
          <a:xfrm>
            <a:off x="899592" y="1700808"/>
            <a:ext cx="3492896" cy="3000396"/>
            <a:chOff x="9144000" y="3857604"/>
            <a:chExt cx="3492896" cy="3000396"/>
          </a:xfrm>
        </p:grpSpPr>
        <p:pic>
          <p:nvPicPr>
            <p:cNvPr id="12" name="Imagen 8"/>
            <p:cNvPicPr>
              <a:picLocks noChangeAspect="1" noChangeArrowheads="1"/>
            </p:cNvPicPr>
            <p:nvPr/>
          </p:nvPicPr>
          <p:blipFill>
            <a:blip r:embed="rId3" cstate="print"/>
            <a:srcRect r="81695"/>
            <a:stretch>
              <a:fillRect/>
            </a:stretch>
          </p:blipFill>
          <p:spPr bwMode="auto">
            <a:xfrm>
              <a:off x="9144000" y="3857604"/>
              <a:ext cx="756592" cy="3000396"/>
            </a:xfrm>
            <a:prstGeom prst="rect">
              <a:avLst/>
            </a:prstGeom>
            <a:noFill/>
          </p:spPr>
        </p:pic>
        <p:pic>
          <p:nvPicPr>
            <p:cNvPr id="15" name="Imagen 8"/>
            <p:cNvPicPr>
              <a:picLocks noChangeAspect="1" noChangeArrowheads="1"/>
            </p:cNvPicPr>
            <p:nvPr/>
          </p:nvPicPr>
          <p:blipFill>
            <a:blip r:embed="rId3" cstate="print"/>
            <a:srcRect l="17422" t="19314" r="37280"/>
            <a:stretch>
              <a:fillRect/>
            </a:stretch>
          </p:blipFill>
          <p:spPr bwMode="auto">
            <a:xfrm>
              <a:off x="10764688" y="4437112"/>
              <a:ext cx="1872208" cy="2420888"/>
            </a:xfrm>
            <a:prstGeom prst="rect">
              <a:avLst/>
            </a:prstGeom>
            <a:noFill/>
          </p:spPr>
        </p:pic>
        <p:pic>
          <p:nvPicPr>
            <p:cNvPr id="16" name="Imagen 8"/>
            <p:cNvPicPr>
              <a:picLocks noChangeAspect="1" noChangeArrowheads="1"/>
            </p:cNvPicPr>
            <p:nvPr/>
          </p:nvPicPr>
          <p:blipFill>
            <a:blip r:embed="rId3" cstate="print"/>
            <a:srcRect l="66204" t="28914"/>
            <a:stretch>
              <a:fillRect/>
            </a:stretch>
          </p:blipFill>
          <p:spPr bwMode="auto">
            <a:xfrm>
              <a:off x="9828584" y="4725144"/>
              <a:ext cx="1396831" cy="2132856"/>
            </a:xfrm>
            <a:prstGeom prst="rect">
              <a:avLst/>
            </a:prstGeom>
            <a:noFill/>
          </p:spPr>
        </p:pic>
        <p:pic>
          <p:nvPicPr>
            <p:cNvPr id="17" name="Imagen 8"/>
            <p:cNvPicPr>
              <a:picLocks noChangeAspect="1" noChangeArrowheads="1"/>
            </p:cNvPicPr>
            <p:nvPr/>
          </p:nvPicPr>
          <p:blipFill>
            <a:blip r:embed="rId3" cstate="print"/>
            <a:srcRect l="52974" t="6706" r="22635" b="81294"/>
            <a:stretch>
              <a:fillRect/>
            </a:stretch>
          </p:blipFill>
          <p:spPr bwMode="auto">
            <a:xfrm>
              <a:off x="10116616" y="3861048"/>
              <a:ext cx="2088232" cy="668646"/>
            </a:xfrm>
            <a:prstGeom prst="rect">
              <a:avLst/>
            </a:prstGeom>
            <a:noFill/>
          </p:spPr>
        </p:pic>
      </p:grpSp>
      <p:grpSp>
        <p:nvGrpSpPr>
          <p:cNvPr id="3" name="23 Grupo"/>
          <p:cNvGrpSpPr/>
          <p:nvPr/>
        </p:nvGrpSpPr>
        <p:grpSpPr>
          <a:xfrm>
            <a:off x="5220072" y="2492896"/>
            <a:ext cx="3096344" cy="2952328"/>
            <a:chOff x="8567936" y="692696"/>
            <a:chExt cx="3096344" cy="2952328"/>
          </a:xfrm>
        </p:grpSpPr>
        <p:pic>
          <p:nvPicPr>
            <p:cNvPr id="20" name="Imagen 6"/>
            <p:cNvPicPr>
              <a:picLocks noChangeAspect="1" noChangeArrowheads="1"/>
            </p:cNvPicPr>
            <p:nvPr/>
          </p:nvPicPr>
          <p:blipFill>
            <a:blip r:embed="rId4" cstate="print"/>
            <a:srcRect l="46008" t="10166" r="17986" b="77126"/>
            <a:stretch>
              <a:fillRect/>
            </a:stretch>
          </p:blipFill>
          <p:spPr bwMode="auto">
            <a:xfrm>
              <a:off x="9144000" y="836712"/>
              <a:ext cx="2412776" cy="590207"/>
            </a:xfrm>
            <a:prstGeom prst="rect">
              <a:avLst/>
            </a:prstGeom>
            <a:noFill/>
          </p:spPr>
        </p:pic>
        <p:pic>
          <p:nvPicPr>
            <p:cNvPr id="21" name="Imagen 6"/>
            <p:cNvPicPr>
              <a:picLocks noChangeAspect="1" noChangeArrowheads="1"/>
            </p:cNvPicPr>
            <p:nvPr/>
          </p:nvPicPr>
          <p:blipFill>
            <a:blip r:embed="rId4" cstate="print"/>
            <a:srcRect l="19017" t="27957" r="34975"/>
            <a:stretch>
              <a:fillRect/>
            </a:stretch>
          </p:blipFill>
          <p:spPr bwMode="auto">
            <a:xfrm>
              <a:off x="10008096" y="1484784"/>
              <a:ext cx="1656184" cy="2041140"/>
            </a:xfrm>
            <a:prstGeom prst="rect">
              <a:avLst/>
            </a:prstGeom>
            <a:noFill/>
          </p:spPr>
        </p:pic>
        <p:pic>
          <p:nvPicPr>
            <p:cNvPr id="22" name="Imagen 6"/>
            <p:cNvPicPr>
              <a:picLocks noChangeAspect="1" noChangeArrowheads="1"/>
            </p:cNvPicPr>
            <p:nvPr/>
          </p:nvPicPr>
          <p:blipFill>
            <a:blip r:embed="rId4" cstate="print"/>
            <a:srcRect r="81997" b="-4204"/>
            <a:stretch>
              <a:fillRect/>
            </a:stretch>
          </p:blipFill>
          <p:spPr bwMode="auto">
            <a:xfrm>
              <a:off x="8567936" y="692696"/>
              <a:ext cx="648072" cy="2952328"/>
            </a:xfrm>
            <a:prstGeom prst="rect">
              <a:avLst/>
            </a:prstGeom>
            <a:noFill/>
          </p:spPr>
        </p:pic>
        <p:pic>
          <p:nvPicPr>
            <p:cNvPr id="23" name="Imagen 6"/>
            <p:cNvPicPr>
              <a:picLocks noChangeAspect="1" noChangeArrowheads="1"/>
            </p:cNvPicPr>
            <p:nvPr/>
          </p:nvPicPr>
          <p:blipFill>
            <a:blip r:embed="rId4" cstate="print"/>
            <a:srcRect l="66011" t="22874"/>
            <a:stretch>
              <a:fillRect/>
            </a:stretch>
          </p:blipFill>
          <p:spPr bwMode="auto">
            <a:xfrm>
              <a:off x="9144000" y="1340768"/>
              <a:ext cx="1223539" cy="218515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/>
          <a:srcRect l="13237" t="5666" r="13556" b="18697"/>
          <a:stretch>
            <a:fillRect/>
          </a:stretch>
        </p:blipFill>
        <p:spPr bwMode="auto">
          <a:xfrm>
            <a:off x="467544" y="1124744"/>
            <a:ext cx="816937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151740" y="214290"/>
            <a:ext cx="5420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800" b="1" dirty="0" smtClean="0">
                <a:solidFill>
                  <a:srgbClr val="0033CC"/>
                </a:solidFill>
                <a:latin typeface="Calibri"/>
              </a:rPr>
              <a:t>Tomasa: Actividad </a:t>
            </a:r>
            <a:r>
              <a:rPr lang="es-ES" sz="2800" b="1" dirty="0" err="1" smtClean="0">
                <a:solidFill>
                  <a:srgbClr val="0033CC"/>
                </a:solidFill>
                <a:latin typeface="Calibri"/>
              </a:rPr>
              <a:t>AntiTrombótica</a:t>
            </a:r>
            <a:r>
              <a:rPr lang="es-ES" sz="2800" b="1" dirty="0" smtClean="0">
                <a:solidFill>
                  <a:srgbClr val="0033CC"/>
                </a:solidFill>
                <a:latin typeface="Calibri"/>
              </a:rPr>
              <a:t>  </a:t>
            </a:r>
            <a:endParaRPr lang="es-ES" sz="2800" b="1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4" name="Picture 2" descr="http://www.hospitalitaliano.org.ar/archivos/noticias_archivos/14/ICBME/14_wist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4333" y="404664"/>
            <a:ext cx="1000132" cy="880968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1835696" y="5859269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L" sz="1400" b="1" dirty="0" smtClean="0">
                <a:solidFill>
                  <a:srgbClr val="0033CC"/>
                </a:solidFill>
                <a:latin typeface="Calibri"/>
              </a:rPr>
              <a:t>PATENTE en trámite.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L" sz="1400" dirty="0" smtClean="0">
                <a:solidFill>
                  <a:srgbClr val="0033CC"/>
                </a:solidFill>
                <a:latin typeface="Calibri"/>
              </a:rPr>
              <a:t>Palomo I, Fuentes E. Extracto acuoso de </a:t>
            </a:r>
            <a:r>
              <a:rPr lang="es-CL" sz="1400" dirty="0">
                <a:solidFill>
                  <a:srgbClr val="0033CC"/>
                </a:solidFill>
                <a:latin typeface="Calibri"/>
              </a:rPr>
              <a:t>T</a:t>
            </a:r>
            <a:r>
              <a:rPr lang="es-CL" sz="1400" dirty="0" smtClean="0">
                <a:solidFill>
                  <a:srgbClr val="0033CC"/>
                </a:solidFill>
                <a:latin typeface="Calibri"/>
              </a:rPr>
              <a:t>omasa con actividades </a:t>
            </a:r>
            <a:r>
              <a:rPr lang="es-CL" sz="1400" dirty="0" err="1">
                <a:solidFill>
                  <a:srgbClr val="0033CC"/>
                </a:solidFill>
                <a:latin typeface="Calibri"/>
              </a:rPr>
              <a:t>A</a:t>
            </a:r>
            <a:r>
              <a:rPr lang="es-CL" sz="1400" dirty="0" err="1" smtClean="0">
                <a:solidFill>
                  <a:srgbClr val="0033CC"/>
                </a:solidFill>
                <a:latin typeface="Calibri"/>
              </a:rPr>
              <a:t>ntiagregante</a:t>
            </a:r>
            <a:r>
              <a:rPr lang="es-CL" sz="1400" dirty="0" smtClean="0">
                <a:solidFill>
                  <a:srgbClr val="0033CC"/>
                </a:solidFill>
                <a:latin typeface="Calibri"/>
              </a:rPr>
              <a:t> </a:t>
            </a:r>
            <a:r>
              <a:rPr lang="es-CL" sz="1400" dirty="0">
                <a:solidFill>
                  <a:srgbClr val="0033CC"/>
                </a:solidFill>
                <a:latin typeface="Calibri"/>
              </a:rPr>
              <a:t>P</a:t>
            </a:r>
            <a:r>
              <a:rPr lang="es-CL" sz="1400" dirty="0" smtClean="0">
                <a:solidFill>
                  <a:srgbClr val="0033CC"/>
                </a:solidFill>
                <a:latin typeface="Calibri"/>
              </a:rPr>
              <a:t>laquetaria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L" sz="1400" dirty="0" smtClean="0">
                <a:solidFill>
                  <a:srgbClr val="0033CC"/>
                </a:solidFill>
                <a:latin typeface="Calibri"/>
              </a:rPr>
              <a:t>y </a:t>
            </a:r>
            <a:r>
              <a:rPr lang="es-CL" sz="1400" dirty="0" err="1">
                <a:solidFill>
                  <a:srgbClr val="0033CC"/>
                </a:solidFill>
                <a:latin typeface="Calibri"/>
              </a:rPr>
              <a:t>A</a:t>
            </a:r>
            <a:r>
              <a:rPr lang="es-CL" sz="1400" dirty="0" err="1" smtClean="0">
                <a:solidFill>
                  <a:srgbClr val="0033CC"/>
                </a:solidFill>
                <a:latin typeface="Calibri"/>
              </a:rPr>
              <a:t>ntitrombótica</a:t>
            </a:r>
            <a:r>
              <a:rPr lang="es-CL" sz="1400" dirty="0" smtClean="0">
                <a:solidFill>
                  <a:srgbClr val="0033CC"/>
                </a:solidFill>
                <a:latin typeface="Calibri"/>
              </a:rPr>
              <a:t>, y procedimiento de obtención del  mismo.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CL" sz="1400" dirty="0" smtClean="0">
                <a:solidFill>
                  <a:srgbClr val="0033CC"/>
                </a:solidFill>
                <a:latin typeface="Calibri"/>
              </a:rPr>
              <a:t>INAPI 2013 - 00979 N° 811621.</a:t>
            </a:r>
            <a:endParaRPr lang="es-ES" sz="14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03081" y="3501008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dirty="0" smtClean="0">
                <a:solidFill>
                  <a:srgbClr val="FF0000"/>
                </a:solidFill>
              </a:rPr>
              <a:t>*</a:t>
            </a:r>
            <a:endParaRPr lang="es-CL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327598" y="500042"/>
            <a:ext cx="4864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 dirty="0" smtClean="0">
                <a:solidFill>
                  <a:srgbClr val="0033CC"/>
                </a:solidFill>
                <a:latin typeface="Calibri"/>
              </a:rPr>
              <a:t>Laboratorio de Hematología e Inmunología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dirty="0" err="1" smtClean="0">
                <a:solidFill>
                  <a:srgbClr val="0033CC"/>
                </a:solidFill>
                <a:latin typeface="Calibri"/>
              </a:rPr>
              <a:t>Lab</a:t>
            </a:r>
            <a:r>
              <a:rPr lang="es-ES" sz="2000" dirty="0" smtClean="0">
                <a:solidFill>
                  <a:srgbClr val="0033CC"/>
                </a:solidFill>
                <a:latin typeface="Calibri"/>
              </a:rPr>
              <a:t> H-I</a:t>
            </a:r>
            <a:endParaRPr lang="es-ES" sz="20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250108" y="1438335"/>
            <a:ext cx="6778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 smtClean="0">
                <a:solidFill>
                  <a:prstClr val="black"/>
                </a:solidFill>
                <a:latin typeface="Calibri"/>
              </a:rPr>
              <a:t>TM. Dr. Rodrigo Moore        TM. Dr. Marcelo Alarcón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1600" b="1" dirty="0" smtClean="0">
              <a:solidFill>
                <a:prstClr val="black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 smtClean="0">
                <a:solidFill>
                  <a:prstClr val="black"/>
                </a:solidFill>
                <a:latin typeface="Calibri"/>
              </a:rPr>
              <a:t>TM. Lic. Rosio Rodriguez </a:t>
            </a:r>
            <a:r>
              <a:rPr lang="es-ES" sz="1600" dirty="0" smtClean="0">
                <a:solidFill>
                  <a:srgbClr val="FF0000"/>
                </a:solidFill>
                <a:latin typeface="Calibri"/>
              </a:rPr>
              <a:t>(CEAP)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1600" b="1" dirty="0" smtClean="0">
              <a:solidFill>
                <a:prstClr val="black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 smtClean="0">
                <a:solidFill>
                  <a:prstClr val="black"/>
                </a:solidFill>
                <a:latin typeface="Calibri"/>
              </a:rPr>
              <a:t>TM. Lic. Eduardo Fuentes </a:t>
            </a: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s-ES" sz="1600" dirty="0" err="1" smtClean="0">
                <a:solidFill>
                  <a:prstClr val="black"/>
                </a:solidFill>
                <a:latin typeface="Calibri"/>
              </a:rPr>
              <a:t>Tesista</a:t>
            </a: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 Doctorado Química R. </a:t>
            </a:r>
            <a:r>
              <a:rPr lang="es-ES" sz="1600" dirty="0" err="1" smtClean="0">
                <a:solidFill>
                  <a:prstClr val="black"/>
                </a:solidFill>
                <a:latin typeface="Calibri"/>
              </a:rPr>
              <a:t>Nat</a:t>
            </a: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 smtClean="0">
                <a:solidFill>
                  <a:prstClr val="black"/>
                </a:solidFill>
                <a:latin typeface="Calibri"/>
              </a:rPr>
              <a:t>MD. </a:t>
            </a:r>
            <a:r>
              <a:rPr lang="es-ES" sz="1600" b="1" dirty="0" err="1" smtClean="0">
                <a:solidFill>
                  <a:prstClr val="black"/>
                </a:solidFill>
                <a:latin typeface="Calibri"/>
              </a:rPr>
              <a:t>Alvaro</a:t>
            </a:r>
            <a:r>
              <a:rPr lang="es-ES" sz="1600" b="1" dirty="0" smtClean="0">
                <a:solidFill>
                  <a:prstClr val="black"/>
                </a:solidFill>
                <a:latin typeface="Calibri"/>
              </a:rPr>
              <a:t> Valdés  </a:t>
            </a: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s-ES" sz="1600" dirty="0" err="1" smtClean="0">
                <a:solidFill>
                  <a:prstClr val="black"/>
                </a:solidFill>
                <a:latin typeface="Calibri"/>
              </a:rPr>
              <a:t>Tesista</a:t>
            </a: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 de Magister </a:t>
            </a:r>
            <a:r>
              <a:rPr lang="es-ES" sz="1600" dirty="0" err="1" smtClean="0">
                <a:solidFill>
                  <a:prstClr val="black"/>
                </a:solidFill>
                <a:latin typeface="Calibri"/>
              </a:rPr>
              <a:t>Cs.</a:t>
            </a: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 Biomédicas)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TM. Lic. Simón </a:t>
            </a:r>
            <a:r>
              <a:rPr lang="es-ES" sz="1600" dirty="0" err="1" smtClean="0">
                <a:solidFill>
                  <a:prstClr val="black"/>
                </a:solidFill>
                <a:latin typeface="Calibri"/>
              </a:rPr>
              <a:t>Navarete</a:t>
            </a: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 (</a:t>
            </a:r>
            <a:r>
              <a:rPr lang="es-ES" sz="1600" dirty="0" err="1" smtClean="0">
                <a:solidFill>
                  <a:prstClr val="black"/>
                </a:solidFill>
                <a:latin typeface="Calibri"/>
              </a:rPr>
              <a:t>Tesista</a:t>
            </a: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600" dirty="0">
                <a:solidFill>
                  <a:prstClr val="black"/>
                </a:solidFill>
                <a:latin typeface="Calibri"/>
              </a:rPr>
              <a:t>de Magister Cs. Biomédicas)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1600" b="1" dirty="0" smtClean="0">
              <a:solidFill>
                <a:prstClr val="black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 smtClean="0">
                <a:solidFill>
                  <a:prstClr val="black"/>
                </a:solidFill>
                <a:latin typeface="Calibri"/>
              </a:rPr>
              <a:t>Memoristas (Pregrado), Tecnología Médica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4" y="6286544"/>
            <a:ext cx="428596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10742" t="13437" r="72266" b="74374"/>
          <a:stretch>
            <a:fillRect/>
          </a:stretch>
        </p:blipFill>
        <p:spPr bwMode="auto">
          <a:xfrm>
            <a:off x="8055794" y="6286520"/>
            <a:ext cx="87392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000100" y="3929066"/>
            <a:ext cx="2286016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 smtClean="0">
                <a:solidFill>
                  <a:srgbClr val="0033CC"/>
                </a:solidFill>
                <a:latin typeface="Calibri"/>
              </a:rPr>
              <a:t>Colaboraciones </a:t>
            </a:r>
            <a:r>
              <a:rPr lang="es-ES" sz="1600" b="1" dirty="0" err="1" smtClean="0">
                <a:solidFill>
                  <a:srgbClr val="0033CC"/>
                </a:solidFill>
                <a:latin typeface="Calibri"/>
              </a:rPr>
              <a:t>UTalca</a:t>
            </a:r>
            <a:endParaRPr lang="es-ES" sz="1600" b="1" dirty="0" smtClean="0">
              <a:solidFill>
                <a:srgbClr val="0033CC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3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i="1" dirty="0" smtClean="0">
                <a:solidFill>
                  <a:prstClr val="black"/>
                </a:solidFill>
                <a:latin typeface="Calibri"/>
              </a:rPr>
              <a:t>Laboratorio de Química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Dr. Luis </a:t>
            </a:r>
            <a:r>
              <a:rPr lang="es-ES" sz="1600" dirty="0" err="1" smtClean="0">
                <a:solidFill>
                  <a:prstClr val="black"/>
                </a:solidFill>
                <a:latin typeface="Calibri"/>
              </a:rPr>
              <a:t>Astudillo</a:t>
            </a:r>
            <a:endParaRPr lang="es-ES" sz="16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16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i="1" dirty="0" err="1" smtClean="0">
                <a:solidFill>
                  <a:prstClr val="black"/>
                </a:solidFill>
                <a:latin typeface="Calibri"/>
              </a:rPr>
              <a:t>Fac</a:t>
            </a:r>
            <a:r>
              <a:rPr lang="es-ES" sz="1600" b="1" i="1" dirty="0" smtClean="0">
                <a:solidFill>
                  <a:prstClr val="black"/>
                </a:solidFill>
                <a:latin typeface="Calibri"/>
              </a:rPr>
              <a:t>. de Ciencias Agrarias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Dra. Gilda Carrasco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Dr. J. Antonio Yuri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Dra .Carolina Torres</a:t>
            </a:r>
            <a:endParaRPr lang="es-E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357686" y="3929066"/>
            <a:ext cx="36428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b="1" dirty="0" smtClean="0">
                <a:solidFill>
                  <a:srgbClr val="0033CC"/>
                </a:solidFill>
                <a:latin typeface="Calibri"/>
              </a:rPr>
              <a:t>Colaboraciones Externas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dirty="0" err="1" smtClean="0">
                <a:solidFill>
                  <a:prstClr val="black"/>
                </a:solidFill>
                <a:latin typeface="Calibri"/>
              </a:rPr>
              <a:t>Drs.</a:t>
            </a: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 D. </a:t>
            </a:r>
            <a:r>
              <a:rPr lang="es-ES" sz="1600" dirty="0" err="1" smtClean="0">
                <a:solidFill>
                  <a:prstClr val="black"/>
                </a:solidFill>
                <a:latin typeface="Calibri"/>
              </a:rPr>
              <a:t>Mezzano</a:t>
            </a: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 y J. Pereira, </a:t>
            </a:r>
            <a:r>
              <a:rPr lang="es-ES" sz="1600" dirty="0" err="1" smtClean="0">
                <a:solidFill>
                  <a:prstClr val="black"/>
                </a:solidFill>
                <a:latin typeface="Calibri"/>
              </a:rPr>
              <a:t>Lab</a:t>
            </a: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600" dirty="0" err="1" smtClean="0">
                <a:solidFill>
                  <a:prstClr val="black"/>
                </a:solidFill>
                <a:latin typeface="Calibri"/>
              </a:rPr>
              <a:t>HyT</a:t>
            </a: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, PUC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Dr. F. Vio, INTA, </a:t>
            </a:r>
            <a:r>
              <a:rPr lang="es-ES" sz="1600" dirty="0" err="1" smtClean="0">
                <a:solidFill>
                  <a:prstClr val="black"/>
                </a:solidFill>
                <a:latin typeface="Calibri"/>
              </a:rPr>
              <a:t>UdeCh</a:t>
            </a:r>
            <a:endParaRPr lang="es-ES" sz="16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Dr. J. </a:t>
            </a:r>
            <a:r>
              <a:rPr lang="es-ES" sz="1600" dirty="0" err="1" smtClean="0">
                <a:solidFill>
                  <a:prstClr val="black"/>
                </a:solidFill>
                <a:latin typeface="Calibri"/>
              </a:rPr>
              <a:t>Marrugat</a:t>
            </a: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, IMIM, Barcelona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Dra. L. </a:t>
            </a:r>
            <a:r>
              <a:rPr lang="es-ES" sz="1600" dirty="0" err="1" smtClean="0">
                <a:solidFill>
                  <a:prstClr val="black"/>
                </a:solidFill>
                <a:latin typeface="Calibri"/>
              </a:rPr>
              <a:t>Badimon</a:t>
            </a: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, CSIC-ICCC, Barcelona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600" dirty="0" smtClean="0">
                <a:solidFill>
                  <a:prstClr val="black"/>
                </a:solidFill>
                <a:latin typeface="Calibri"/>
              </a:rPr>
              <a:t>Dr. V. Andres, CNIC, Madrid</a:t>
            </a:r>
          </a:p>
        </p:txBody>
      </p:sp>
      <p:graphicFrame>
        <p:nvGraphicFramePr>
          <p:cNvPr id="47105" name="Object 1"/>
          <p:cNvGraphicFramePr>
            <a:graphicFrameLocks noChangeAspect="1"/>
          </p:cNvGraphicFramePr>
          <p:nvPr/>
        </p:nvGraphicFramePr>
        <p:xfrm>
          <a:off x="571472" y="214290"/>
          <a:ext cx="1756960" cy="1357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Acrobat Document" r:id="rId5" imgW="7543621" imgH="5829274" progId="AcroExch.Document.7">
                  <p:embed/>
                </p:oleObj>
              </mc:Choice>
              <mc:Fallback>
                <p:oleObj name="Acrobat Document" r:id="rId5" imgW="7543621" imgH="5829274" progId="AcroExch.Document.7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214290"/>
                        <a:ext cx="1756960" cy="13573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10742" t="13437" r="72266" b="74374"/>
          <a:stretch>
            <a:fillRect/>
          </a:stretch>
        </p:blipFill>
        <p:spPr bwMode="auto">
          <a:xfrm>
            <a:off x="6588224" y="4509120"/>
            <a:ext cx="1584176" cy="67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280434" y="2420888"/>
            <a:ext cx="861204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3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Factores de Riesgo Cardiovascular</a:t>
            </a:r>
          </a:p>
          <a:p>
            <a:pPr algn="ctr"/>
            <a:r>
              <a:rPr lang="es-ES_tradnl" sz="3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Actividad Protectora de Frutas y Verduras</a:t>
            </a:r>
            <a:endParaRPr lang="es-ES_tradnl" sz="32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9051" t="9469" r="27781" b="15719"/>
          <a:stretch>
            <a:fillRect/>
          </a:stretch>
        </p:blipFill>
        <p:spPr bwMode="auto">
          <a:xfrm>
            <a:off x="3923928" y="4293096"/>
            <a:ext cx="1136968" cy="110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16322" t="32110" r="69842" b="37375"/>
          <a:stretch>
            <a:fillRect/>
          </a:stretch>
        </p:blipFill>
        <p:spPr bwMode="auto">
          <a:xfrm>
            <a:off x="269435" y="164769"/>
            <a:ext cx="774173" cy="95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3635921" y="3645024"/>
            <a:ext cx="1728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i="1" dirty="0" smtClean="0"/>
              <a:t>Prof. Iván Palomo</a:t>
            </a:r>
            <a:endParaRPr lang="es-CL" sz="1400" b="1" i="1" dirty="0"/>
          </a:p>
        </p:txBody>
      </p:sp>
      <p:pic>
        <p:nvPicPr>
          <p:cNvPr id="11" name="10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37112"/>
            <a:ext cx="1495150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72008"/>
            <a:ext cx="2376264" cy="980728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3727228" y="6309320"/>
            <a:ext cx="1564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 smtClean="0"/>
              <a:t>26 Septiembre 2013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21747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1224512" y="348045"/>
            <a:ext cx="670472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Atlas </a:t>
            </a:r>
            <a:r>
              <a:rPr lang="es-MX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de M</a:t>
            </a:r>
            <a:r>
              <a:rPr lang="es-MX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ortalidad CV </a:t>
            </a:r>
            <a:r>
              <a:rPr lang="es-MX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lang="es-MX" sz="28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Chile</a:t>
            </a:r>
            <a:r>
              <a:rPr lang="es-MX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1997-2003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MX" dirty="0">
              <a:solidFill>
                <a:srgbClr val="0033CC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400" b="1" dirty="0" err="1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Dras</a:t>
            </a:r>
            <a:r>
              <a:rPr lang="es-MX" sz="1400" b="1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. </a:t>
            </a:r>
            <a:r>
              <a:rPr lang="es-MX" sz="14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Gloria </a:t>
            </a:r>
            <a:r>
              <a:rPr lang="es-MX" sz="1400" b="1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Icaza y </a:t>
            </a:r>
            <a:r>
              <a:rPr lang="es-MX" sz="14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Loreto Núñez</a:t>
            </a:r>
            <a:r>
              <a:rPr lang="es-MX" sz="16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es-MX" sz="9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es-ES" sz="90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274439" name="Text Box 7"/>
          <p:cNvSpPr txBox="1">
            <a:spLocks noChangeArrowheads="1"/>
          </p:cNvSpPr>
          <p:nvPr/>
        </p:nvSpPr>
        <p:spPr bwMode="auto">
          <a:xfrm>
            <a:off x="1657129" y="5951021"/>
            <a:ext cx="20315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1600" dirty="0">
                <a:solidFill>
                  <a:srgbClr val="3333CC"/>
                </a:solidFill>
                <a:latin typeface="Calibri"/>
              </a:rPr>
              <a:t>http://pifrecv.utalca.cl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1600" dirty="0" smtClean="0">
                <a:solidFill>
                  <a:srgbClr val="3333CC"/>
                </a:solidFill>
                <a:latin typeface="Calibri"/>
              </a:rPr>
              <a:t>www.minsal.cl</a:t>
            </a:r>
            <a:endParaRPr lang="es-ES" sz="1600" dirty="0">
              <a:solidFill>
                <a:srgbClr val="3333CC"/>
              </a:solidFill>
              <a:latin typeface="Calibri"/>
            </a:endParaRPr>
          </a:p>
        </p:txBody>
      </p:sp>
      <p:pic>
        <p:nvPicPr>
          <p:cNvPr id="27443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44824"/>
            <a:ext cx="2826577" cy="363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4441" name="Rectangle 9"/>
          <p:cNvSpPr>
            <a:spLocks noChangeArrowheads="1"/>
          </p:cNvSpPr>
          <p:nvPr/>
        </p:nvSpPr>
        <p:spPr bwMode="auto">
          <a:xfrm>
            <a:off x="1259632" y="1844825"/>
            <a:ext cx="2808311" cy="3600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4440" name="Picture 8" descr="PIFRECV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6232" y="5733256"/>
            <a:ext cx="8636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 cstate="print"/>
          <a:srcRect l="21775" t="12594" r="41698" b="7672"/>
          <a:stretch>
            <a:fillRect/>
          </a:stretch>
        </p:blipFill>
        <p:spPr bwMode="auto">
          <a:xfrm>
            <a:off x="5508104" y="2060848"/>
            <a:ext cx="237626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292081" y="1844824"/>
            <a:ext cx="2808311" cy="3600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879328" y="6042774"/>
            <a:ext cx="1789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 smtClean="0">
                <a:solidFill>
                  <a:srgbClr val="0000FF"/>
                </a:solidFill>
              </a:rPr>
              <a:t>www.pieies.utalca.cl</a:t>
            </a:r>
            <a:endParaRPr lang="es-CL" sz="1400" dirty="0">
              <a:solidFill>
                <a:srgbClr val="0000FF"/>
              </a:solidFill>
            </a:endParaRPr>
          </a:p>
        </p:txBody>
      </p:sp>
      <p:pic>
        <p:nvPicPr>
          <p:cNvPr id="10" name="Picture 4" descr="E:\PIEI  envejecimiento  23 feb13\Logos\Logo PIEI-ES enero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752" y="5712495"/>
            <a:ext cx="819536" cy="38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115616" y="357166"/>
            <a:ext cx="77283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MX" sz="4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Factores de </a:t>
            </a:r>
            <a:r>
              <a:rPr lang="es-MX" sz="4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Riesgo </a:t>
            </a:r>
            <a:r>
              <a:rPr lang="es-MX" sz="4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CV </a:t>
            </a:r>
            <a:r>
              <a:rPr lang="es-MX" sz="32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clásicos</a:t>
            </a:r>
            <a:r>
              <a:rPr lang="es-MX" sz="4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*</a:t>
            </a:r>
            <a:endParaRPr lang="es-ES" sz="40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1904" name="Line 16"/>
          <p:cNvSpPr>
            <a:spLocks noChangeShapeType="1"/>
          </p:cNvSpPr>
          <p:nvPr/>
        </p:nvSpPr>
        <p:spPr bwMode="auto">
          <a:xfrm>
            <a:off x="1908175" y="6237288"/>
            <a:ext cx="54721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1905" name="Text Box 17"/>
          <p:cNvSpPr txBox="1">
            <a:spLocks noChangeArrowheads="1"/>
          </p:cNvSpPr>
          <p:nvPr/>
        </p:nvSpPr>
        <p:spPr bwMode="auto">
          <a:xfrm>
            <a:off x="1835150" y="6283325"/>
            <a:ext cx="26239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_tradnl" sz="1200" dirty="0">
                <a:solidFill>
                  <a:prstClr val="black"/>
                </a:solidFill>
                <a:latin typeface="Calibri"/>
              </a:rPr>
              <a:t>* Establecidos por los grandes estudios</a:t>
            </a:r>
            <a:endParaRPr lang="es-E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2975284" y="4150862"/>
            <a:ext cx="316835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s-MX" sz="2800" b="1" dirty="0" smtClean="0">
                <a:solidFill>
                  <a:srgbClr val="0000FF"/>
                </a:solidFill>
                <a:latin typeface="Calibri"/>
                <a:sym typeface="Symbol" pitchFamily="18" charset="2"/>
              </a:rPr>
              <a:t>FR condicionantes</a:t>
            </a:r>
          </a:p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s-MX" sz="900" b="1" dirty="0" smtClean="0">
                <a:solidFill>
                  <a:srgbClr val="C0504D"/>
                </a:solidFill>
                <a:latin typeface="Calibri"/>
                <a:sym typeface="Symbol" pitchFamily="18" charset="2"/>
              </a:rPr>
              <a:t> </a:t>
            </a:r>
            <a:endParaRPr lang="es-ES" sz="900" b="1" dirty="0" smtClean="0">
              <a:solidFill>
                <a:srgbClr val="C0504D"/>
              </a:solidFill>
              <a:latin typeface="Calibri"/>
              <a:sym typeface="Symbol" pitchFamily="18" charset="2"/>
            </a:endParaRPr>
          </a:p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 smtClean="0">
                <a:solidFill>
                  <a:srgbClr val="3333FF"/>
                </a:solidFill>
                <a:latin typeface="Calibri"/>
                <a:sym typeface="Symbol" pitchFamily="18" charset="2"/>
              </a:rPr>
              <a:t>Obesidad  </a:t>
            </a:r>
            <a:endParaRPr lang="es-CL" b="1" dirty="0" smtClean="0">
              <a:solidFill>
                <a:srgbClr val="3333FF"/>
              </a:solidFill>
              <a:latin typeface="Calibri"/>
              <a:sym typeface="Symbol" pitchFamily="18" charset="2"/>
            </a:endParaRPr>
          </a:p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 smtClean="0">
                <a:solidFill>
                  <a:srgbClr val="3333FF"/>
                </a:solidFill>
                <a:latin typeface="Calibri"/>
                <a:sym typeface="Symbol" pitchFamily="18" charset="2"/>
              </a:rPr>
              <a:t>Obesidad abdominal  </a:t>
            </a:r>
            <a:endParaRPr lang="es-CL" b="1" dirty="0" smtClean="0">
              <a:solidFill>
                <a:srgbClr val="3333FF"/>
              </a:solidFill>
              <a:latin typeface="Calibri"/>
              <a:sym typeface="Symbol" pitchFamily="18" charset="2"/>
            </a:endParaRPr>
          </a:p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 smtClean="0">
                <a:solidFill>
                  <a:srgbClr val="3333FF"/>
                </a:solidFill>
                <a:latin typeface="Calibri"/>
                <a:sym typeface="Symbol" pitchFamily="18" charset="2"/>
              </a:rPr>
              <a:t>Hábito sedentario  </a:t>
            </a:r>
            <a:endParaRPr lang="es-MX" b="1" dirty="0">
              <a:solidFill>
                <a:srgbClr val="3333FF"/>
              </a:solidFill>
              <a:latin typeface="Calibri"/>
              <a:sym typeface="Symbol" pitchFamily="18" charset="2"/>
            </a:endParaRPr>
          </a:p>
        </p:txBody>
      </p:sp>
      <p:sp>
        <p:nvSpPr>
          <p:cNvPr id="421892" name="Rectangle 4"/>
          <p:cNvSpPr>
            <a:spLocks noChangeArrowheads="1"/>
          </p:cNvSpPr>
          <p:nvPr/>
        </p:nvSpPr>
        <p:spPr bwMode="auto">
          <a:xfrm>
            <a:off x="785786" y="2083944"/>
            <a:ext cx="38039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s-MX" sz="2400" b="1" i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No </a:t>
            </a:r>
            <a:r>
              <a:rPr lang="es-MX" sz="2400" b="1" i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modificables</a:t>
            </a:r>
            <a:endParaRPr lang="es-ES" sz="2400" b="1" i="1" dirty="0">
              <a:solidFill>
                <a:srgbClr val="C0504D">
                  <a:lumMod val="75000"/>
                </a:srgbClr>
              </a:solidFill>
              <a:latin typeface="Calibri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 smtClean="0">
                <a:solidFill>
                  <a:srgbClr val="3333FF"/>
                </a:solidFill>
                <a:latin typeface="Calibri"/>
              </a:rPr>
              <a:t>Edad </a:t>
            </a:r>
            <a:r>
              <a:rPr lang="es-MX" b="1" dirty="0">
                <a:solidFill>
                  <a:srgbClr val="3333FF"/>
                </a:solidFill>
                <a:latin typeface="Calibri"/>
              </a:rPr>
              <a:t>y sexo  </a:t>
            </a:r>
            <a:endParaRPr lang="es-CL" b="1" dirty="0">
              <a:solidFill>
                <a:srgbClr val="3333FF"/>
              </a:solidFill>
              <a:latin typeface="Calibri"/>
              <a:sym typeface="Symbol" pitchFamily="18" charset="2"/>
            </a:endParaRPr>
          </a:p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 smtClean="0">
                <a:solidFill>
                  <a:srgbClr val="3333FF"/>
                </a:solidFill>
                <a:latin typeface="Calibri"/>
                <a:sym typeface="Symbol" pitchFamily="18" charset="2"/>
              </a:rPr>
              <a:t>      Antecedentes </a:t>
            </a:r>
            <a:r>
              <a:rPr lang="es-MX" b="1" dirty="0">
                <a:solidFill>
                  <a:srgbClr val="3333FF"/>
                </a:solidFill>
                <a:latin typeface="Calibri"/>
                <a:sym typeface="Symbol" pitchFamily="18" charset="2"/>
              </a:rPr>
              <a:t>personales de ECV</a:t>
            </a:r>
            <a:endParaRPr lang="es-CL" b="1" dirty="0">
              <a:solidFill>
                <a:srgbClr val="3333FF"/>
              </a:solidFill>
              <a:latin typeface="Calibri"/>
              <a:sym typeface="Symbol" pitchFamily="18" charset="2"/>
            </a:endParaRPr>
          </a:p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>
                <a:solidFill>
                  <a:srgbClr val="3333FF"/>
                </a:solidFill>
                <a:latin typeface="Calibri"/>
                <a:sym typeface="Symbol" pitchFamily="18" charset="2"/>
              </a:rPr>
              <a:t> </a:t>
            </a:r>
            <a:r>
              <a:rPr lang="es-MX" b="1" dirty="0" smtClean="0">
                <a:solidFill>
                  <a:srgbClr val="3333FF"/>
                </a:solidFill>
                <a:latin typeface="Calibri"/>
                <a:sym typeface="Symbol" pitchFamily="18" charset="2"/>
              </a:rPr>
              <a:t>     Antecedentes </a:t>
            </a:r>
            <a:r>
              <a:rPr lang="es-MX" b="1" dirty="0">
                <a:solidFill>
                  <a:srgbClr val="3333FF"/>
                </a:solidFill>
                <a:latin typeface="Calibri"/>
                <a:sym typeface="Symbol" pitchFamily="18" charset="2"/>
              </a:rPr>
              <a:t>familiares de ECV  </a:t>
            </a:r>
          </a:p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>
                <a:solidFill>
                  <a:srgbClr val="3333FF"/>
                </a:solidFill>
                <a:latin typeface="Calibri"/>
                <a:sym typeface="Symbol" pitchFamily="18" charset="2"/>
              </a:rPr>
              <a:t> 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754338" y="2079881"/>
            <a:ext cx="2448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s-MX" sz="2400" b="1" i="1" dirty="0" smtClean="0">
                <a:solidFill>
                  <a:srgbClr val="C0504D">
                    <a:lumMod val="75000"/>
                  </a:srgbClr>
                </a:solidFill>
                <a:latin typeface="Calibri"/>
                <a:sym typeface="Symbol" pitchFamily="18" charset="2"/>
              </a:rPr>
              <a:t>Modificables</a:t>
            </a:r>
            <a:endParaRPr lang="es-ES" sz="2000" b="1" i="1" dirty="0" smtClean="0">
              <a:solidFill>
                <a:srgbClr val="C0504D">
                  <a:lumMod val="75000"/>
                </a:srgbClr>
              </a:solidFill>
              <a:latin typeface="Calibri"/>
              <a:sym typeface="Symbol" pitchFamily="18" charset="2"/>
            </a:endParaRPr>
          </a:p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 smtClean="0">
                <a:solidFill>
                  <a:srgbClr val="3333FF"/>
                </a:solidFill>
                <a:latin typeface="Calibri"/>
                <a:sym typeface="Symbol" pitchFamily="18" charset="2"/>
              </a:rPr>
              <a:t>Tabaquismo  </a:t>
            </a:r>
            <a:endParaRPr lang="es-CL" b="1" dirty="0" smtClean="0">
              <a:solidFill>
                <a:srgbClr val="3333FF"/>
              </a:solidFill>
              <a:latin typeface="Calibri"/>
              <a:sym typeface="Symbol" pitchFamily="18" charset="2"/>
            </a:endParaRPr>
          </a:p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 smtClean="0">
                <a:solidFill>
                  <a:srgbClr val="3333FF"/>
                </a:solidFill>
                <a:latin typeface="Calibri"/>
                <a:sym typeface="Symbol" pitchFamily="18" charset="2"/>
              </a:rPr>
              <a:t>Hipertensión arterial  </a:t>
            </a:r>
            <a:endParaRPr lang="es-CL" b="1" dirty="0" smtClean="0">
              <a:solidFill>
                <a:srgbClr val="3333FF"/>
              </a:solidFill>
              <a:latin typeface="Calibri"/>
              <a:sym typeface="Symbol" pitchFamily="18" charset="2"/>
            </a:endParaRPr>
          </a:p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 smtClean="0">
                <a:solidFill>
                  <a:srgbClr val="3333FF"/>
                </a:solidFill>
                <a:latin typeface="Calibri"/>
                <a:sym typeface="Symbol" pitchFamily="18" charset="2"/>
              </a:rPr>
              <a:t>Diabetes </a:t>
            </a:r>
            <a:r>
              <a:rPr lang="es-MX" b="1" dirty="0" err="1" smtClean="0">
                <a:solidFill>
                  <a:srgbClr val="3333FF"/>
                </a:solidFill>
                <a:latin typeface="Calibri"/>
                <a:sym typeface="Symbol" pitchFamily="18" charset="2"/>
              </a:rPr>
              <a:t>Mellitus</a:t>
            </a:r>
            <a:r>
              <a:rPr lang="es-MX" b="1" dirty="0" smtClean="0">
                <a:solidFill>
                  <a:srgbClr val="3333FF"/>
                </a:solidFill>
                <a:latin typeface="Calibri"/>
                <a:sym typeface="Symbol" pitchFamily="18" charset="2"/>
              </a:rPr>
              <a:t>  </a:t>
            </a:r>
            <a:endParaRPr lang="es-CL" b="1" dirty="0" smtClean="0">
              <a:solidFill>
                <a:srgbClr val="3333FF"/>
              </a:solidFill>
              <a:latin typeface="Calibri"/>
              <a:sym typeface="Symbol" pitchFamily="18" charset="2"/>
            </a:endParaRPr>
          </a:p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s-MX" b="1" dirty="0" err="1" smtClean="0">
                <a:solidFill>
                  <a:srgbClr val="3333FF"/>
                </a:solidFill>
                <a:latin typeface="Calibri"/>
                <a:sym typeface="Symbol" pitchFamily="18" charset="2"/>
              </a:rPr>
              <a:t>Dislipidemias</a:t>
            </a:r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3378074" y="1435872"/>
            <a:ext cx="2167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975" fontAlgn="auto">
              <a:spcBef>
                <a:spcPts val="0"/>
              </a:spcBef>
              <a:spcAft>
                <a:spcPts val="0"/>
              </a:spcAft>
            </a:pPr>
            <a:r>
              <a:rPr lang="es-MX" sz="2800" b="1" dirty="0" smtClean="0">
                <a:solidFill>
                  <a:srgbClr val="0000FF"/>
                </a:solidFill>
                <a:latin typeface="Calibri"/>
              </a:rPr>
              <a:t>FR mayores </a:t>
            </a:r>
            <a:endParaRPr lang="es-MX" sz="28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5857884" y="2000240"/>
            <a:ext cx="2214578" cy="17145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143240" y="4000504"/>
            <a:ext cx="2928958" cy="17859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3" name="Picture 9" descr="PIFRECV-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9143" y="6453188"/>
            <a:ext cx="719137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611560" y="116632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b="1" dirty="0" smtClean="0">
                <a:solidFill>
                  <a:srgbClr val="0000FF"/>
                </a:solidFill>
              </a:rPr>
              <a:t>Encuesta Nacional de Salud. Chile 2009-2010 </a:t>
            </a:r>
            <a:endParaRPr lang="es-CL" sz="2400" b="1" dirty="0">
              <a:solidFill>
                <a:srgbClr val="0000FF"/>
              </a:solidFill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3795335" y="764704"/>
            <a:ext cx="5669927" cy="4139787"/>
            <a:chOff x="3723327" y="945397"/>
            <a:chExt cx="5669927" cy="4283803"/>
          </a:xfrm>
        </p:grpSpPr>
        <p:grpSp>
          <p:nvGrpSpPr>
            <p:cNvPr id="9" name="8 Grupo"/>
            <p:cNvGrpSpPr/>
            <p:nvPr/>
          </p:nvGrpSpPr>
          <p:grpSpPr>
            <a:xfrm>
              <a:off x="3723327" y="945397"/>
              <a:ext cx="5669927" cy="4283803"/>
              <a:chOff x="5004048" y="1089413"/>
              <a:chExt cx="3797719" cy="2987659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8064" y="1089413"/>
                <a:ext cx="3653703" cy="2740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3 Rectángulo"/>
              <p:cNvSpPr/>
              <p:nvPr/>
            </p:nvSpPr>
            <p:spPr>
              <a:xfrm>
                <a:off x="8460432" y="1089413"/>
                <a:ext cx="341335" cy="29876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5" name="4 Rectángulo"/>
              <p:cNvSpPr/>
              <p:nvPr/>
            </p:nvSpPr>
            <p:spPr>
              <a:xfrm>
                <a:off x="5004048" y="1089413"/>
                <a:ext cx="3627051" cy="3233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5004048" y="3645024"/>
                <a:ext cx="1584176" cy="2473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</p:grpSp>
        <p:sp>
          <p:nvSpPr>
            <p:cNvPr id="12" name="11 CuadroTexto"/>
            <p:cNvSpPr txBox="1"/>
            <p:nvPr/>
          </p:nvSpPr>
          <p:spPr>
            <a:xfrm>
              <a:off x="5652120" y="1194232"/>
              <a:ext cx="214674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600" b="1" dirty="0" smtClean="0"/>
                <a:t>Hipercolesterolemia</a:t>
              </a:r>
            </a:p>
            <a:p>
              <a:pPr algn="ctr"/>
              <a:r>
                <a:rPr lang="es-CL" sz="1400" b="1" dirty="0" smtClean="0"/>
                <a:t>&gt;200</a:t>
              </a:r>
              <a:endParaRPr lang="es-CL" sz="1400" b="1" dirty="0"/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251520" y="3766928"/>
            <a:ext cx="4248472" cy="2830424"/>
            <a:chOff x="54054" y="3924110"/>
            <a:chExt cx="4248472" cy="2830424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54" y="3924110"/>
              <a:ext cx="4248472" cy="2830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1331640" y="4098558"/>
              <a:ext cx="22080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600" b="1" dirty="0" smtClean="0"/>
                <a:t>Hipertensión Arterial</a:t>
              </a:r>
              <a:endParaRPr lang="es-CL" sz="1600" b="1" dirty="0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457700" y="996528"/>
            <a:ext cx="3836112" cy="3003217"/>
            <a:chOff x="260234" y="1234936"/>
            <a:chExt cx="3836112" cy="2945502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34" y="1321237"/>
              <a:ext cx="3836112" cy="285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2012705" y="1234936"/>
              <a:ext cx="11192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600" b="1" dirty="0" smtClean="0"/>
                <a:t>Obesidad</a:t>
              </a:r>
            </a:p>
            <a:p>
              <a:pPr algn="ctr"/>
              <a:r>
                <a:rPr lang="es-CL" sz="1100" b="1" dirty="0" smtClean="0"/>
                <a:t>(IMC &gt;30)</a:t>
              </a:r>
              <a:endParaRPr lang="es-CL" sz="1100" b="1" dirty="0"/>
            </a:p>
          </p:txBody>
        </p:sp>
      </p:grpSp>
      <p:sp>
        <p:nvSpPr>
          <p:cNvPr id="6" name="5 Rectángulo"/>
          <p:cNvSpPr/>
          <p:nvPr/>
        </p:nvSpPr>
        <p:spPr>
          <a:xfrm>
            <a:off x="251520" y="988733"/>
            <a:ext cx="4248472" cy="275468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16 Rectángulo"/>
          <p:cNvSpPr/>
          <p:nvPr/>
        </p:nvSpPr>
        <p:spPr>
          <a:xfrm>
            <a:off x="4788024" y="988733"/>
            <a:ext cx="4042292" cy="283563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17 Rectángulo"/>
          <p:cNvSpPr/>
          <p:nvPr/>
        </p:nvSpPr>
        <p:spPr>
          <a:xfrm>
            <a:off x="251520" y="3847882"/>
            <a:ext cx="4248472" cy="274947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809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82" name="Picture 6" descr="PIFRECV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896" y="6537348"/>
            <a:ext cx="8636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33 Grupo"/>
          <p:cNvGrpSpPr/>
          <p:nvPr/>
        </p:nvGrpSpPr>
        <p:grpSpPr>
          <a:xfrm>
            <a:off x="142844" y="3273014"/>
            <a:ext cx="3339678" cy="1656184"/>
            <a:chOff x="296218" y="1628800"/>
            <a:chExt cx="3339678" cy="1656184"/>
          </a:xfrm>
        </p:grpSpPr>
        <p:graphicFrame>
          <p:nvGraphicFramePr>
            <p:cNvPr id="5" name="Object 3"/>
            <p:cNvGraphicFramePr>
              <a:graphicFrameLocks noChangeAspect="1"/>
            </p:cNvGraphicFramePr>
            <p:nvPr/>
          </p:nvGraphicFramePr>
          <p:xfrm>
            <a:off x="395536" y="1666111"/>
            <a:ext cx="3240360" cy="1618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9" name="Gráfico" r:id="rId4" imgW="6096075" imgH="4067089" progId="MSGraph.Chart.8">
                    <p:embed followColorScheme="full"/>
                  </p:oleObj>
                </mc:Choice>
                <mc:Fallback>
                  <p:oleObj name="Gráfico" r:id="rId4" imgW="6096075" imgH="4067089" progId="MSGraph.Chart.8">
                    <p:embed followColorScheme="full"/>
                    <p:pic>
                      <p:nvPicPr>
                        <p:cNvPr id="0" name="Picture 20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536" y="1666111"/>
                          <a:ext cx="3240360" cy="16188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296218" y="1687597"/>
              <a:ext cx="3873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_tradnl" sz="1400" dirty="0">
                  <a:solidFill>
                    <a:prstClr val="black"/>
                  </a:solidFill>
                  <a:latin typeface="Calibri"/>
                </a:rPr>
                <a:t>%</a:t>
              </a:r>
              <a:endParaRPr lang="es-E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967552" y="1628800"/>
              <a:ext cx="2003369" cy="46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400" b="1" dirty="0" smtClean="0">
                  <a:solidFill>
                    <a:srgbClr val="1F497D">
                      <a:lumMod val="75000"/>
                    </a:srgbClr>
                  </a:solidFill>
                  <a:latin typeface="Calibri"/>
                </a:rPr>
                <a:t>Presión </a:t>
              </a:r>
              <a:r>
                <a:rPr lang="es-ES_tradnl" sz="1400" b="1" dirty="0">
                  <a:solidFill>
                    <a:srgbClr val="1F497D">
                      <a:lumMod val="75000"/>
                    </a:srgbClr>
                  </a:solidFill>
                  <a:latin typeface="Calibri"/>
                </a:rPr>
                <a:t>Arterial </a:t>
              </a:r>
              <a:r>
                <a:rPr lang="es-ES" sz="1400" b="1" dirty="0">
                  <a:solidFill>
                    <a:srgbClr val="1F497D">
                      <a:lumMod val="75000"/>
                    </a:srgbClr>
                  </a:solidFill>
                  <a:latin typeface="Calibri"/>
                </a:rPr>
                <a:t>alterada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900" dirty="0">
                  <a:solidFill>
                    <a:srgbClr val="1F497D">
                      <a:lumMod val="75000"/>
                    </a:srgbClr>
                  </a:solidFill>
                  <a:latin typeface="Calibri"/>
                </a:rPr>
                <a:t>(</a:t>
              </a:r>
              <a:r>
                <a:rPr lang="es-ES" sz="900" dirty="0">
                  <a:solidFill>
                    <a:srgbClr val="1F497D">
                      <a:lumMod val="75000"/>
                    </a:srgbClr>
                  </a:solidFill>
                  <a:latin typeface="Calibri"/>
                  <a:cs typeface="Arial" pitchFamily="34" charset="0"/>
                </a:rPr>
                <a:t>≥</a:t>
              </a:r>
              <a:r>
                <a:rPr lang="es-ES" sz="900" dirty="0">
                  <a:solidFill>
                    <a:srgbClr val="1F497D">
                      <a:lumMod val="75000"/>
                    </a:srgbClr>
                  </a:solidFill>
                  <a:latin typeface="Calibri"/>
                </a:rPr>
                <a:t>140 y/o ≥90 </a:t>
              </a:r>
              <a:r>
                <a:rPr lang="es-ES" sz="900" dirty="0" err="1">
                  <a:solidFill>
                    <a:srgbClr val="1F497D">
                      <a:lumMod val="75000"/>
                    </a:srgbClr>
                  </a:solidFill>
                  <a:latin typeface="Calibri"/>
                </a:rPr>
                <a:t>mmHg</a:t>
              </a:r>
              <a:r>
                <a:rPr lang="es-ES" sz="900" dirty="0">
                  <a:solidFill>
                    <a:srgbClr val="1F497D">
                      <a:lumMod val="75000"/>
                    </a:srgbClr>
                  </a:solidFill>
                  <a:latin typeface="Calibri"/>
                </a:rPr>
                <a:t>)</a:t>
              </a:r>
              <a:r>
                <a:rPr lang="es-ES" sz="1050" dirty="0">
                  <a:solidFill>
                    <a:srgbClr val="1F497D">
                      <a:lumMod val="75000"/>
                    </a:srgbClr>
                  </a:solidFill>
                  <a:latin typeface="Calibri"/>
                </a:rPr>
                <a:t>  </a:t>
              </a:r>
            </a:p>
          </p:txBody>
        </p:sp>
      </p:grpSp>
      <p:grpSp>
        <p:nvGrpSpPr>
          <p:cNvPr id="4" name="36 Grupo"/>
          <p:cNvGrpSpPr/>
          <p:nvPr/>
        </p:nvGrpSpPr>
        <p:grpSpPr>
          <a:xfrm>
            <a:off x="4788024" y="1341338"/>
            <a:ext cx="3384376" cy="2016224"/>
            <a:chOff x="4788024" y="1700808"/>
            <a:chExt cx="3384376" cy="2016224"/>
          </a:xfrm>
        </p:grpSpPr>
        <p:graphicFrame>
          <p:nvGraphicFramePr>
            <p:cNvPr id="9" name="Object 3"/>
            <p:cNvGraphicFramePr>
              <a:graphicFrameLocks noChangeAspect="1"/>
            </p:cNvGraphicFramePr>
            <p:nvPr/>
          </p:nvGraphicFramePr>
          <p:xfrm>
            <a:off x="4907714" y="1896945"/>
            <a:ext cx="3264686" cy="1820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30" name="Gráfico" r:id="rId6" imgW="6096075" imgH="4067089" progId="MSGraph.Chart.8">
                    <p:embed followColorScheme="full"/>
                  </p:oleObj>
                </mc:Choice>
                <mc:Fallback>
                  <p:oleObj name="Gráfico" r:id="rId6" imgW="6096075" imgH="4067089" progId="MSGraph.Chart.8">
                    <p:embed followColorScheme="full"/>
                    <p:pic>
                      <p:nvPicPr>
                        <p:cNvPr id="0" name="Picture 2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7714" y="1896945"/>
                          <a:ext cx="3264686" cy="18200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4788024" y="1887653"/>
              <a:ext cx="4590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_tradnl" sz="1400" dirty="0">
                  <a:solidFill>
                    <a:prstClr val="black"/>
                  </a:solidFill>
                  <a:latin typeface="Calibri"/>
                </a:rPr>
                <a:t>%</a:t>
              </a:r>
              <a:endParaRPr lang="es-E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5652120" y="1700808"/>
              <a:ext cx="1962525" cy="4693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400" b="1" dirty="0" smtClean="0">
                  <a:solidFill>
                    <a:srgbClr val="1F497D">
                      <a:lumMod val="75000"/>
                    </a:srgbClr>
                  </a:solidFill>
                  <a:latin typeface="Calibri"/>
                </a:rPr>
                <a:t>Colesterol Total elevado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_tradnl" sz="1050" dirty="0" smtClean="0">
                  <a:solidFill>
                    <a:srgbClr val="1F497D">
                      <a:lumMod val="75000"/>
                    </a:srgbClr>
                  </a:solidFill>
                  <a:latin typeface="Calibri"/>
                </a:rPr>
                <a:t>(&gt;200 mg/dl)</a:t>
              </a:r>
              <a:endParaRPr lang="es-ES" sz="1050" dirty="0">
                <a:solidFill>
                  <a:srgbClr val="1F497D">
                    <a:lumMod val="75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7" name="39 Grupo"/>
          <p:cNvGrpSpPr/>
          <p:nvPr/>
        </p:nvGrpSpPr>
        <p:grpSpPr>
          <a:xfrm>
            <a:off x="342110" y="1297058"/>
            <a:ext cx="4158452" cy="1931877"/>
            <a:chOff x="342110" y="1297058"/>
            <a:chExt cx="4158452" cy="1931877"/>
          </a:xfrm>
        </p:grpSpPr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342110" y="1297058"/>
              <a:ext cx="3228452" cy="1931877"/>
              <a:chOff x="96" y="856"/>
              <a:chExt cx="3464" cy="2490"/>
            </a:xfrm>
          </p:grpSpPr>
          <p:graphicFrame>
            <p:nvGraphicFramePr>
              <p:cNvPr id="14" name="Object 12"/>
              <p:cNvGraphicFramePr>
                <a:graphicFrameLocks noChangeAspect="1"/>
              </p:cNvGraphicFramePr>
              <p:nvPr/>
            </p:nvGraphicFramePr>
            <p:xfrm>
              <a:off x="223" y="856"/>
              <a:ext cx="3337" cy="249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331" name="Gráfico" r:id="rId8" imgW="7077040" imgH="5305545" progId="MSGraph.Chart.8">
                      <p:embed followColorScheme="full"/>
                    </p:oleObj>
                  </mc:Choice>
                  <mc:Fallback>
                    <p:oleObj name="Gráfico" r:id="rId8" imgW="7077040" imgH="5305545" progId="MSGraph.Chart.8">
                      <p:embed followColorScheme="full"/>
                      <p:pic>
                        <p:nvPicPr>
                          <p:cNvPr id="0" name="Picture 20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3" y="856"/>
                            <a:ext cx="3337" cy="249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975" y="3067"/>
                <a:ext cx="1950" cy="2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E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 Box 14"/>
              <p:cNvSpPr txBox="1">
                <a:spLocks noChangeArrowheads="1"/>
              </p:cNvSpPr>
              <p:nvPr/>
            </p:nvSpPr>
            <p:spPr bwMode="auto">
              <a:xfrm>
                <a:off x="96" y="976"/>
                <a:ext cx="335" cy="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" sz="1400" dirty="0">
                    <a:solidFill>
                      <a:prstClr val="black"/>
                    </a:solidFill>
                    <a:latin typeface="Calibri"/>
                  </a:rPr>
                  <a:t>%</a:t>
                </a:r>
              </a:p>
            </p:txBody>
          </p:sp>
          <p:sp>
            <p:nvSpPr>
              <p:cNvPr id="17" name="Line 15"/>
              <p:cNvSpPr>
                <a:spLocks noChangeShapeType="1"/>
              </p:cNvSpPr>
              <p:nvPr/>
            </p:nvSpPr>
            <p:spPr bwMode="auto">
              <a:xfrm>
                <a:off x="657" y="2840"/>
                <a:ext cx="45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E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>
                <a:off x="1247" y="2840"/>
                <a:ext cx="45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E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1882" y="2840"/>
                <a:ext cx="45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E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Line 18"/>
              <p:cNvSpPr>
                <a:spLocks noChangeShapeType="1"/>
              </p:cNvSpPr>
              <p:nvPr/>
            </p:nvSpPr>
            <p:spPr bwMode="auto">
              <a:xfrm>
                <a:off x="2472" y="2840"/>
                <a:ext cx="45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E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567" y="2886"/>
                <a:ext cx="2449" cy="9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s-E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Text Box 20"/>
              <p:cNvSpPr txBox="1">
                <a:spLocks noChangeArrowheads="1"/>
              </p:cNvSpPr>
              <p:nvPr/>
            </p:nvSpPr>
            <p:spPr bwMode="auto">
              <a:xfrm>
                <a:off x="560" y="2840"/>
                <a:ext cx="2484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" sz="800" b="1" dirty="0">
                    <a:solidFill>
                      <a:prstClr val="black"/>
                    </a:solidFill>
                    <a:latin typeface="Calibri"/>
                  </a:rPr>
                  <a:t>18-24 años     25-44 años    45-64 años    65-74 años</a:t>
                </a:r>
              </a:p>
            </p:txBody>
          </p:sp>
        </p:grp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3000364" y="1500174"/>
              <a:ext cx="1500198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200" b="1" dirty="0">
                  <a:solidFill>
                    <a:srgbClr val="1F497D">
                      <a:lumMod val="75000"/>
                    </a:srgbClr>
                  </a:solidFill>
                  <a:latin typeface="Calibri"/>
                </a:rPr>
                <a:t>Obesidad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000" b="1" dirty="0" smtClean="0">
                  <a:solidFill>
                    <a:srgbClr val="4F81BD">
                      <a:lumMod val="75000"/>
                    </a:srgbClr>
                  </a:solidFill>
                  <a:latin typeface="Calibri"/>
                </a:rPr>
                <a:t>(IMC: ≥30  Kg/m2)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 sz="1200" b="1" dirty="0">
                <a:solidFill>
                  <a:srgbClr val="1F497D">
                    <a:lumMod val="75000"/>
                  </a:srgbClr>
                </a:solidFill>
                <a:latin typeface="Calibri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200" b="1" dirty="0" smtClean="0">
                  <a:solidFill>
                    <a:srgbClr val="1F497D">
                      <a:lumMod val="75000"/>
                    </a:srgbClr>
                  </a:solidFill>
                  <a:latin typeface="Calibri"/>
                </a:rPr>
                <a:t>Sobrepeso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000" b="1" dirty="0" smtClean="0">
                  <a:solidFill>
                    <a:srgbClr val="4F81BD">
                      <a:lumMod val="75000"/>
                    </a:srgbClr>
                  </a:solidFill>
                  <a:latin typeface="Calibri"/>
                </a:rPr>
                <a:t>(IMC: ≥25-&lt;30 Kg/m2)</a:t>
              </a:r>
              <a:endParaRPr lang="es-ES" sz="1000" b="1" dirty="0">
                <a:solidFill>
                  <a:srgbClr val="4F81BD">
                    <a:lumMod val="75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13" name="35 Grupo"/>
          <p:cNvGrpSpPr/>
          <p:nvPr/>
        </p:nvGrpSpPr>
        <p:grpSpPr>
          <a:xfrm>
            <a:off x="4929190" y="4555502"/>
            <a:ext cx="4176464" cy="2016770"/>
            <a:chOff x="4572892" y="4293096"/>
            <a:chExt cx="4176464" cy="2016770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6908" y="4365104"/>
              <a:ext cx="4013820" cy="64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716908" y="5085184"/>
              <a:ext cx="1474273" cy="1071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301084" y="5229200"/>
              <a:ext cx="1452890" cy="1080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605" name="Picture 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661124" y="5013176"/>
              <a:ext cx="1872208" cy="235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27 Rectángulo"/>
            <p:cNvSpPr/>
            <p:nvPr/>
          </p:nvSpPr>
          <p:spPr>
            <a:xfrm>
              <a:off x="4572892" y="4293096"/>
              <a:ext cx="4176464" cy="19442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31" name="30 CuadroTexto"/>
          <p:cNvSpPr txBox="1"/>
          <p:nvPr/>
        </p:nvSpPr>
        <p:spPr>
          <a:xfrm>
            <a:off x="3851920" y="997828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400" b="1" dirty="0" smtClean="0">
                <a:solidFill>
                  <a:prstClr val="black"/>
                </a:solidFill>
                <a:latin typeface="Calibri"/>
              </a:rPr>
              <a:t>n: 1007</a:t>
            </a:r>
            <a:endParaRPr lang="es-ES" sz="14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4" name="37 Grupo"/>
          <p:cNvGrpSpPr/>
          <p:nvPr/>
        </p:nvGrpSpPr>
        <p:grpSpPr>
          <a:xfrm>
            <a:off x="179512" y="5562450"/>
            <a:ext cx="4248472" cy="1224136"/>
            <a:chOff x="179512" y="5445224"/>
            <a:chExt cx="4248472" cy="1224136"/>
          </a:xfrm>
        </p:grpSpPr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6347" y="5589240"/>
              <a:ext cx="4211637" cy="81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008410" y="6381328"/>
              <a:ext cx="2016249" cy="278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31 Rectángulo"/>
            <p:cNvSpPr/>
            <p:nvPr/>
          </p:nvSpPr>
          <p:spPr>
            <a:xfrm>
              <a:off x="179512" y="5445224"/>
              <a:ext cx="4248472" cy="12241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33" name="32 Rectángulo"/>
            <p:cNvSpPr/>
            <p:nvPr/>
          </p:nvSpPr>
          <p:spPr>
            <a:xfrm flipH="1">
              <a:off x="3419872" y="6093296"/>
              <a:ext cx="7920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CL" sz="1400" b="1" dirty="0" smtClean="0">
                  <a:solidFill>
                    <a:prstClr val="black"/>
                  </a:solidFill>
                  <a:latin typeface="Calibri"/>
                </a:rPr>
                <a:t>n: 783  </a:t>
              </a:r>
              <a:endParaRPr lang="es-E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AutoShape 5"/>
          <p:cNvSpPr>
            <a:spLocks noChangeAspect="1" noChangeArrowheads="1" noTextEdit="1"/>
          </p:cNvSpPr>
          <p:nvPr/>
        </p:nvSpPr>
        <p:spPr bwMode="auto">
          <a:xfrm>
            <a:off x="2143125" y="0"/>
            <a:ext cx="6659563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7" name="41 Grupo"/>
          <p:cNvGrpSpPr/>
          <p:nvPr/>
        </p:nvGrpSpPr>
        <p:grpSpPr>
          <a:xfrm>
            <a:off x="3857620" y="3500438"/>
            <a:ext cx="2905122" cy="555813"/>
            <a:chOff x="3857620" y="3500438"/>
            <a:chExt cx="2905122" cy="555813"/>
          </a:xfrm>
        </p:grpSpPr>
        <p:pic>
          <p:nvPicPr>
            <p:cNvPr id="357380" name="Picture 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857620" y="3786190"/>
              <a:ext cx="2592288" cy="270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609" name="Picture 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929058" y="3500438"/>
              <a:ext cx="2833684" cy="404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1" name="40 CuadroTexto"/>
          <p:cNvSpPr txBox="1"/>
          <p:nvPr/>
        </p:nvSpPr>
        <p:spPr>
          <a:xfrm>
            <a:off x="755576" y="260648"/>
            <a:ext cx="7719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FRCV clásicos en adultos, Talca, 2005:  Prevalencia</a:t>
            </a:r>
            <a:endParaRPr lang="es-ES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000768"/>
            <a:ext cx="3671882" cy="64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6429396"/>
            <a:ext cx="1643074" cy="21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214282" y="0"/>
            <a:ext cx="500066" cy="428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white"/>
              </a:solidFill>
            </a:endParaRPr>
          </a:p>
        </p:txBody>
      </p:sp>
      <p:grpSp>
        <p:nvGrpSpPr>
          <p:cNvPr id="2" name="11 Grupo"/>
          <p:cNvGrpSpPr/>
          <p:nvPr/>
        </p:nvGrpSpPr>
        <p:grpSpPr>
          <a:xfrm>
            <a:off x="2714612" y="1214422"/>
            <a:ext cx="6215058" cy="4572032"/>
            <a:chOff x="2286032" y="1000108"/>
            <a:chExt cx="6858000" cy="4714875"/>
          </a:xfrm>
        </p:grpSpPr>
        <p:pic>
          <p:nvPicPr>
            <p:cNvPr id="9625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32" y="1000108"/>
              <a:ext cx="6858000" cy="4714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5 CuadroTexto"/>
            <p:cNvSpPr txBox="1"/>
            <p:nvPr/>
          </p:nvSpPr>
          <p:spPr>
            <a:xfrm>
              <a:off x="6000808" y="4071942"/>
              <a:ext cx="21547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100" b="1" dirty="0" smtClean="0">
                  <a:solidFill>
                    <a:srgbClr val="C00000"/>
                  </a:solidFill>
                  <a:latin typeface="Calibri"/>
                </a:rPr>
                <a:t>Prevalencia Promedio ATP: 29,5%</a:t>
              </a:r>
              <a:endParaRPr lang="es-ES" sz="1100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7000940" y="2643182"/>
              <a:ext cx="4559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400" dirty="0" smtClean="0">
                  <a:solidFill>
                    <a:prstClr val="black"/>
                  </a:solidFill>
                  <a:latin typeface="Calibri"/>
                </a:rPr>
                <a:t>ATP</a:t>
              </a:r>
              <a:endParaRPr lang="es-E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7000940" y="2335405"/>
              <a:ext cx="4219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400" dirty="0" smtClean="0">
                  <a:solidFill>
                    <a:prstClr val="white">
                      <a:lumMod val="65000"/>
                    </a:prstClr>
                  </a:solidFill>
                  <a:latin typeface="Calibri"/>
                </a:rPr>
                <a:t>IDF</a:t>
              </a:r>
              <a:endParaRPr lang="es-ES" sz="1400" dirty="0">
                <a:solidFill>
                  <a:prstClr val="white">
                    <a:lumMod val="65000"/>
                  </a:prstClr>
                </a:solidFill>
                <a:latin typeface="Calibri"/>
              </a:endParaRPr>
            </a:p>
          </p:txBody>
        </p:sp>
      </p:grpSp>
      <p:sp>
        <p:nvSpPr>
          <p:cNvPr id="21" name="20 CuadroTexto"/>
          <p:cNvSpPr txBox="1"/>
          <p:nvPr/>
        </p:nvSpPr>
        <p:spPr>
          <a:xfrm>
            <a:off x="1588533" y="214290"/>
            <a:ext cx="5719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3200" dirty="0" smtClean="0">
                <a:solidFill>
                  <a:srgbClr val="0033CC"/>
                </a:solidFill>
                <a:latin typeface="Calibri"/>
              </a:rPr>
              <a:t>S. Metabólico, Talca: </a:t>
            </a:r>
            <a:r>
              <a:rPr lang="es-ES" sz="3200" b="1" dirty="0" smtClean="0">
                <a:solidFill>
                  <a:srgbClr val="0033CC"/>
                </a:solidFill>
                <a:latin typeface="Calibri"/>
              </a:rPr>
              <a:t>Prevalencia</a:t>
            </a:r>
            <a:endParaRPr lang="es-ES" sz="3200" b="1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929190" y="6068817"/>
            <a:ext cx="29963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100" b="1" dirty="0" smtClean="0">
                <a:solidFill>
                  <a:prstClr val="black"/>
                </a:solidFill>
                <a:latin typeface="Calibri"/>
              </a:rPr>
              <a:t>ATP IIII</a:t>
            </a:r>
            <a:r>
              <a:rPr lang="es-ES" sz="1100" dirty="0" smtClean="0">
                <a:solidFill>
                  <a:prstClr val="black"/>
                </a:solidFill>
                <a:latin typeface="Calibri"/>
              </a:rPr>
              <a:t>:    </a:t>
            </a:r>
            <a:r>
              <a:rPr lang="es-ES" sz="1100" dirty="0" err="1" smtClean="0">
                <a:solidFill>
                  <a:prstClr val="black"/>
                </a:solidFill>
                <a:latin typeface="Calibri"/>
              </a:rPr>
              <a:t>Adult</a:t>
            </a:r>
            <a:r>
              <a:rPr lang="es-ES" sz="11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ES" sz="1100" dirty="0" err="1" smtClean="0">
                <a:solidFill>
                  <a:prstClr val="black"/>
                </a:solidFill>
                <a:latin typeface="Calibri"/>
              </a:rPr>
              <a:t>Treatment</a:t>
            </a:r>
            <a:r>
              <a:rPr lang="es-ES" sz="1100" dirty="0" smtClean="0">
                <a:solidFill>
                  <a:prstClr val="black"/>
                </a:solidFill>
                <a:latin typeface="Calibri"/>
              </a:rPr>
              <a:t> Panel III (</a:t>
            </a:r>
            <a:r>
              <a:rPr lang="es-ES" sz="1100" dirty="0" err="1" smtClean="0">
                <a:solidFill>
                  <a:prstClr val="black"/>
                </a:solidFill>
                <a:latin typeface="Calibri"/>
              </a:rPr>
              <a:t>Cholesterol</a:t>
            </a:r>
            <a:r>
              <a:rPr lang="es-ES" sz="1100" dirty="0" smtClean="0">
                <a:solidFill>
                  <a:prstClr val="black"/>
                </a:solidFill>
                <a:latin typeface="Calibri"/>
              </a:rPr>
              <a:t> 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100" b="1" dirty="0" smtClean="0">
                <a:solidFill>
                  <a:prstClr val="black"/>
                </a:solidFill>
                <a:latin typeface="Calibri"/>
              </a:rPr>
              <a:t>IDF</a:t>
            </a:r>
            <a:r>
              <a:rPr lang="es-ES" sz="1100" dirty="0" smtClean="0">
                <a:solidFill>
                  <a:prstClr val="black"/>
                </a:solidFill>
                <a:latin typeface="Calibri"/>
              </a:rPr>
              <a:t>: International Diabetes </a:t>
            </a:r>
            <a:r>
              <a:rPr lang="es-ES" sz="1100" dirty="0" err="1" smtClean="0">
                <a:solidFill>
                  <a:prstClr val="black"/>
                </a:solidFill>
                <a:latin typeface="Calibri"/>
              </a:rPr>
              <a:t>Federation</a:t>
            </a:r>
            <a:endParaRPr lang="es-ES" sz="11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14 Grupo"/>
          <p:cNvGrpSpPr/>
          <p:nvPr/>
        </p:nvGrpSpPr>
        <p:grpSpPr>
          <a:xfrm>
            <a:off x="71406" y="1928802"/>
            <a:ext cx="2714612" cy="1143008"/>
            <a:chOff x="0" y="1928802"/>
            <a:chExt cx="2714612" cy="1143008"/>
          </a:xfrm>
        </p:grpSpPr>
        <p:sp>
          <p:nvSpPr>
            <p:cNvPr id="11" name="10 Rectángulo"/>
            <p:cNvSpPr/>
            <p:nvPr/>
          </p:nvSpPr>
          <p:spPr>
            <a:xfrm>
              <a:off x="0" y="2000240"/>
              <a:ext cx="271461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200" dirty="0" err="1" smtClean="0">
                  <a:solidFill>
                    <a:srgbClr val="0033CC"/>
                  </a:solidFill>
                  <a:latin typeface="Calibri"/>
                </a:rPr>
                <a:t>Circunf</a:t>
              </a:r>
              <a:r>
                <a:rPr lang="es-ES" sz="1200" dirty="0" smtClean="0">
                  <a:solidFill>
                    <a:srgbClr val="0033CC"/>
                  </a:solidFill>
                  <a:latin typeface="Calibri"/>
                </a:rPr>
                <a:t>. Abdominal    </a:t>
              </a:r>
              <a:r>
                <a:rPr lang="es-ES" sz="1200" dirty="0" smtClean="0">
                  <a:solidFill>
                    <a:prstClr val="black"/>
                  </a:solidFill>
                  <a:latin typeface="Calibri"/>
                </a:rPr>
                <a:t>H &gt;102, M&gt;88 cm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200" dirty="0" smtClean="0">
                  <a:solidFill>
                    <a:srgbClr val="0033CC"/>
                  </a:solidFill>
                  <a:latin typeface="Calibri"/>
                </a:rPr>
                <a:t>Triglicéridos    </a:t>
              </a:r>
              <a:r>
                <a:rPr lang="es-ES" sz="1200" dirty="0" smtClean="0">
                  <a:solidFill>
                    <a:prstClr val="black"/>
                  </a:solidFill>
                  <a:latin typeface="Calibri"/>
                </a:rPr>
                <a:t>            ≥150 mg/</a:t>
              </a:r>
              <a:r>
                <a:rPr lang="es-ES" sz="1200" dirty="0" err="1" smtClean="0">
                  <a:solidFill>
                    <a:prstClr val="black"/>
                  </a:solidFill>
                  <a:latin typeface="Calibri"/>
                </a:rPr>
                <a:t>dL</a:t>
              </a:r>
              <a:endParaRPr lang="es-ES" sz="1200" dirty="0" smtClean="0">
                <a:solidFill>
                  <a:prstClr val="black"/>
                </a:solidFill>
                <a:latin typeface="Calibri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200" dirty="0" smtClean="0">
                  <a:solidFill>
                    <a:srgbClr val="0033CC"/>
                  </a:solidFill>
                  <a:latin typeface="Calibri"/>
                </a:rPr>
                <a:t>Presión arterial           </a:t>
              </a:r>
              <a:r>
                <a:rPr lang="es-ES" sz="1200" dirty="0" smtClean="0">
                  <a:solidFill>
                    <a:prstClr val="black"/>
                  </a:solidFill>
                  <a:latin typeface="Calibri"/>
                </a:rPr>
                <a:t>≥130/85 mm Hg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200" dirty="0" smtClean="0">
                  <a:solidFill>
                    <a:srgbClr val="0033CC"/>
                  </a:solidFill>
                  <a:latin typeface="Calibri"/>
                </a:rPr>
                <a:t>HDL Colesterol           </a:t>
              </a:r>
              <a:r>
                <a:rPr lang="es-ES" sz="1200" dirty="0" smtClean="0">
                  <a:solidFill>
                    <a:prstClr val="black"/>
                  </a:solidFill>
                  <a:latin typeface="Calibri"/>
                </a:rPr>
                <a:t>H&lt;40, M &lt;50 mg/</a:t>
              </a:r>
              <a:r>
                <a:rPr lang="es-ES" sz="1200" dirty="0" err="1" smtClean="0">
                  <a:solidFill>
                    <a:prstClr val="black"/>
                  </a:solidFill>
                  <a:latin typeface="Calibri"/>
                </a:rPr>
                <a:t>dL</a:t>
              </a:r>
              <a:endParaRPr lang="es-ES" sz="1200" dirty="0" smtClean="0">
                <a:solidFill>
                  <a:prstClr val="black"/>
                </a:solidFill>
                <a:latin typeface="Calibri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200" dirty="0" smtClean="0">
                  <a:solidFill>
                    <a:srgbClr val="0033CC"/>
                  </a:solidFill>
                  <a:latin typeface="Calibri"/>
                </a:rPr>
                <a:t>Glicemia ayunas        </a:t>
              </a:r>
              <a:r>
                <a:rPr lang="es-ES" sz="1200" dirty="0" smtClean="0">
                  <a:solidFill>
                    <a:prstClr val="black"/>
                  </a:solidFill>
                  <a:latin typeface="Calibri"/>
                </a:rPr>
                <a:t>≥100 mg/</a:t>
              </a:r>
              <a:r>
                <a:rPr lang="es-ES" sz="1200" dirty="0" err="1" smtClean="0">
                  <a:solidFill>
                    <a:prstClr val="black"/>
                  </a:solidFill>
                  <a:latin typeface="Calibri"/>
                </a:rPr>
                <a:t>dL</a:t>
              </a:r>
              <a:endParaRPr lang="es-E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0" y="1928802"/>
              <a:ext cx="2714612" cy="114300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5" name="Picture 6" descr="PIFRECV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896" y="6572272"/>
            <a:ext cx="8636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20265" y="375046"/>
            <a:ext cx="6120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 smtClean="0">
                <a:solidFill>
                  <a:srgbClr val="0000FF"/>
                </a:solidFill>
              </a:rPr>
              <a:t>S. Metabólico: </a:t>
            </a:r>
            <a:r>
              <a:rPr lang="es-CL" sz="2400" b="1" dirty="0" smtClean="0">
                <a:solidFill>
                  <a:srgbClr val="0000FF"/>
                </a:solidFill>
              </a:rPr>
              <a:t>Marcadores Inflamatorios</a:t>
            </a:r>
            <a:endParaRPr lang="es-CL" sz="2400" b="1" dirty="0">
              <a:solidFill>
                <a:srgbClr val="0000FF"/>
              </a:solidFill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0" y="1556792"/>
            <a:ext cx="4499992" cy="3890519"/>
            <a:chOff x="0" y="1556792"/>
            <a:chExt cx="4499992" cy="3890519"/>
          </a:xfrm>
        </p:grpSpPr>
        <p:grpSp>
          <p:nvGrpSpPr>
            <p:cNvPr id="4" name="11 Grupo"/>
            <p:cNvGrpSpPr/>
            <p:nvPr/>
          </p:nvGrpSpPr>
          <p:grpSpPr>
            <a:xfrm>
              <a:off x="0" y="1556792"/>
              <a:ext cx="2915816" cy="2520280"/>
              <a:chOff x="285720" y="1190482"/>
              <a:chExt cx="3214678" cy="3282083"/>
            </a:xfrm>
          </p:grpSpPr>
          <p:pic>
            <p:nvPicPr>
              <p:cNvPr id="5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85720" y="1190482"/>
                <a:ext cx="3096344" cy="3024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5720" y="4214818"/>
                <a:ext cx="3214678" cy="25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273" y="4542834"/>
              <a:ext cx="4357719" cy="299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CuadroTexto"/>
            <p:cNvSpPr txBox="1"/>
            <p:nvPr/>
          </p:nvSpPr>
          <p:spPr>
            <a:xfrm>
              <a:off x="93636" y="4804369"/>
              <a:ext cx="41725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100" b="1" dirty="0" err="1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Elevated</a:t>
              </a:r>
              <a:r>
                <a:rPr lang="es-ES" sz="1100" b="1" dirty="0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 </a:t>
              </a:r>
              <a:r>
                <a:rPr lang="es-ES" sz="1100" b="1" dirty="0" err="1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concentration</a:t>
              </a:r>
              <a:r>
                <a:rPr lang="es-ES" sz="1100" b="1" dirty="0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 of </a:t>
              </a:r>
              <a:r>
                <a:rPr lang="es-ES" sz="1100" b="1" dirty="0" err="1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Asymetric</a:t>
              </a:r>
              <a:r>
                <a:rPr lang="es-ES" sz="1100" b="1" dirty="0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 </a:t>
              </a:r>
              <a:r>
                <a:rPr lang="es-ES" sz="1100" b="1" dirty="0" err="1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Dimethylarginine</a:t>
              </a:r>
              <a:r>
                <a:rPr lang="es-ES" sz="1100" b="1" dirty="0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 (ADMA)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100" b="1" dirty="0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 in </a:t>
              </a:r>
              <a:r>
                <a:rPr lang="es-ES" sz="1100" b="1" dirty="0" err="1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individuals</a:t>
              </a:r>
              <a:r>
                <a:rPr lang="es-ES" sz="1100" b="1" dirty="0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 </a:t>
              </a:r>
              <a:r>
                <a:rPr lang="es-ES" sz="1100" b="1" dirty="0" err="1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with</a:t>
              </a:r>
              <a:r>
                <a:rPr lang="es-ES" sz="1100" b="1" dirty="0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 </a:t>
              </a:r>
              <a:r>
                <a:rPr lang="es-ES" sz="1100" b="1" dirty="0" err="1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Metabolic</a:t>
              </a:r>
              <a:r>
                <a:rPr lang="es-ES" sz="1100" b="1" dirty="0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 </a:t>
              </a:r>
              <a:r>
                <a:rPr lang="es-ES" sz="1100" b="1" dirty="0" err="1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Syndrome</a:t>
              </a:r>
              <a:endParaRPr lang="es-ES" sz="1100" b="1" dirty="0">
                <a:solidFill>
                  <a:prstClr val="white">
                    <a:lumMod val="50000"/>
                  </a:prstClr>
                </a:solidFill>
                <a:latin typeface="Calibri"/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117825" y="5170312"/>
              <a:ext cx="2096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t-BR" sz="1200" dirty="0" err="1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Nitric</a:t>
              </a:r>
              <a:r>
                <a:rPr lang="pt-BR" sz="1200" dirty="0" smtClean="0">
                  <a:solidFill>
                    <a:prstClr val="white">
                      <a:lumMod val="50000"/>
                    </a:prstClr>
                  </a:solidFill>
                  <a:latin typeface="Calibri"/>
                </a:rPr>
                <a:t> Oxide 24: 224-228, 2011</a:t>
              </a:r>
              <a:endParaRPr lang="es-ES" sz="1200" dirty="0">
                <a:solidFill>
                  <a:prstClr val="white">
                    <a:lumMod val="50000"/>
                  </a:prstClr>
                </a:solidFill>
                <a:latin typeface="Calibri"/>
              </a:endParaRPr>
            </a:p>
          </p:txBody>
        </p:sp>
        <p:sp>
          <p:nvSpPr>
            <p:cNvPr id="2" name="1 CuadroTexto"/>
            <p:cNvSpPr txBox="1"/>
            <p:nvPr/>
          </p:nvSpPr>
          <p:spPr>
            <a:xfrm>
              <a:off x="1200205" y="1588150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dirty="0" smtClean="0">
                  <a:solidFill>
                    <a:srgbClr val="C00000"/>
                  </a:solidFill>
                </a:rPr>
                <a:t>ADMA</a:t>
              </a:r>
              <a:endParaRPr lang="es-CL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2627276" y="1484784"/>
            <a:ext cx="3672916" cy="5236325"/>
            <a:chOff x="2627276" y="1484784"/>
            <a:chExt cx="3672916" cy="5236325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43808" y="1484784"/>
              <a:ext cx="2988699" cy="2702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75856" y="6574819"/>
              <a:ext cx="2123728" cy="146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75856" y="6073037"/>
              <a:ext cx="2160240" cy="499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27276" y="5785005"/>
              <a:ext cx="3672916" cy="2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CuadroTexto"/>
            <p:cNvSpPr txBox="1"/>
            <p:nvPr/>
          </p:nvSpPr>
          <p:spPr>
            <a:xfrm>
              <a:off x="3854971" y="1597968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dirty="0" err="1" smtClean="0">
                  <a:solidFill>
                    <a:srgbClr val="C00000"/>
                  </a:solidFill>
                </a:rPr>
                <a:t>sVCAM</a:t>
              </a:r>
              <a:endParaRPr lang="es-CL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5" name="24 Grupo"/>
          <p:cNvGrpSpPr/>
          <p:nvPr/>
        </p:nvGrpSpPr>
        <p:grpSpPr>
          <a:xfrm>
            <a:off x="4535488" y="1498507"/>
            <a:ext cx="4608512" cy="4274687"/>
            <a:chOff x="4535488" y="1498507"/>
            <a:chExt cx="4608512" cy="4274687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96136" y="1498507"/>
              <a:ext cx="3275856" cy="3298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52120" y="5661248"/>
              <a:ext cx="3096344" cy="11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35488" y="5229200"/>
              <a:ext cx="4608512" cy="178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446894" y="5445224"/>
              <a:ext cx="3697106" cy="199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21 CuadroTexto"/>
            <p:cNvSpPr txBox="1"/>
            <p:nvPr/>
          </p:nvSpPr>
          <p:spPr>
            <a:xfrm>
              <a:off x="6995725" y="1979548"/>
              <a:ext cx="744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dirty="0" smtClean="0">
                  <a:solidFill>
                    <a:srgbClr val="C00000"/>
                  </a:solidFill>
                </a:rPr>
                <a:t>PAI-1</a:t>
              </a:r>
              <a:endParaRPr lang="es-CL" dirty="0">
                <a:solidFill>
                  <a:srgbClr val="C00000"/>
                </a:solidFill>
              </a:endParaRP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3131840" y="1426499"/>
            <a:ext cx="5472608" cy="274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19 Rectángulo"/>
          <p:cNvSpPr/>
          <p:nvPr/>
        </p:nvSpPr>
        <p:spPr>
          <a:xfrm>
            <a:off x="5687757" y="1700808"/>
            <a:ext cx="180387" cy="217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22 Rectángulo"/>
          <p:cNvSpPr/>
          <p:nvPr/>
        </p:nvSpPr>
        <p:spPr>
          <a:xfrm>
            <a:off x="8388424" y="1628800"/>
            <a:ext cx="180387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12365</TotalTime>
  <Words>1420</Words>
  <Application>Microsoft Office PowerPoint</Application>
  <PresentationFormat>Presentación en pantalla (4:3)</PresentationFormat>
  <Paragraphs>311</Paragraphs>
  <Slides>34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34</vt:i4>
      </vt:variant>
    </vt:vector>
  </HeadingPairs>
  <TitlesOfParts>
    <vt:vector size="40" baseType="lpstr">
      <vt:lpstr>2_Tema de Office</vt:lpstr>
      <vt:lpstr>3_Tema de Office</vt:lpstr>
      <vt:lpstr>4_Tema de Office</vt:lpstr>
      <vt:lpstr>Tema de Office</vt:lpstr>
      <vt:lpstr>Gráfico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Windows 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WinuE</dc:creator>
  <cp:lastModifiedBy>Usuario</cp:lastModifiedBy>
  <cp:revision>945</cp:revision>
  <dcterms:created xsi:type="dcterms:W3CDTF">2009-10-18T09:38:56Z</dcterms:created>
  <dcterms:modified xsi:type="dcterms:W3CDTF">2013-09-26T00:38:15Z</dcterms:modified>
</cp:coreProperties>
</file>